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68" r:id="rId17"/>
    <p:sldId id="269" r:id="rId18"/>
    <p:sldId id="271" r:id="rId19"/>
    <p:sldId id="272" r:id="rId20"/>
    <p:sldId id="278" r:id="rId21"/>
    <p:sldId id="274" r:id="rId22"/>
    <p:sldId id="273" r:id="rId23"/>
    <p:sldId id="279" r:id="rId24"/>
    <p:sldId id="280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F6F90A-3A32-B778-3DF1-1F30F0F76E72}" name="Dominic LAW" initials="DL" userId="S::dominiclaw@hkbu.edu.hk::a19a0347-8b97-4858-b9ce-bf1db8456fd4" providerId="AD"/>
  <p188:author id="{EC3E3BD2-88ED-81EB-6816-3ECC0D6C0B0F}" name="Christina WU" initials="CW" userId="S::christinawu@hkbu.edu.hk::bdf9688f-6e70-4a13-92d7-dfb3ba6ea8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0A0"/>
    <a:srgbClr val="0E4C8B"/>
    <a:srgbClr val="AF3124"/>
    <a:srgbClr val="F37123"/>
    <a:srgbClr val="FFD739"/>
    <a:srgbClr val="5E4C9D"/>
    <a:srgbClr val="67BE76"/>
    <a:srgbClr val="777777"/>
    <a:srgbClr val="EBE9EA"/>
    <a:srgbClr val="0AC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3" autoAdjust="0"/>
    <p:restoredTop sz="93557" autoAdjust="0"/>
  </p:normalViewPr>
  <p:slideViewPr>
    <p:cSldViewPr snapToGrid="0" snapToObjects="1">
      <p:cViewPr>
        <p:scale>
          <a:sx n="46" d="100"/>
          <a:sy n="46" d="100"/>
        </p:scale>
        <p:origin x="60" y="618"/>
      </p:cViewPr>
      <p:guideLst/>
    </p:cSldViewPr>
  </p:slideViewPr>
  <p:outlineViewPr>
    <p:cViewPr>
      <p:scale>
        <a:sx n="33" d="100"/>
        <a:sy n="33" d="100"/>
      </p:scale>
      <p:origin x="0" y="-17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2"/>
    </p:cViewPr>
  </p:sorterViewPr>
  <p:notesViewPr>
    <p:cSldViewPr snapToGrid="0" snapToObjects="1">
      <p:cViewPr varScale="1">
        <p:scale>
          <a:sx n="118" d="100"/>
          <a:sy n="118" d="100"/>
        </p:scale>
        <p:origin x="56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es%20Wong\Desktop\SoCO_ExhibitX.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0922170861487"/>
          <c:y val="0.23826584793380118"/>
          <c:w val="0.85075078926750725"/>
          <c:h val="0.65037870086675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'E1.2.12'!$F$2</c:f>
              <c:strCache>
                <c:ptCount val="1"/>
                <c:pt idx="0">
                  <c:v>更高或相同收入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'E1.2.12'!$G$1:$J$1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'E1.2.12'!$G$2:$J$2</c:f>
              <c:numCache>
                <c:formatCode>0.00%</c:formatCode>
                <c:ptCount val="4"/>
                <c:pt idx="0">
                  <c:v>6.3492060000000003E-2</c:v>
                </c:pt>
                <c:pt idx="1">
                  <c:v>0.15873019999999999</c:v>
                </c:pt>
                <c:pt idx="2">
                  <c:v>0.28571429999999998</c:v>
                </c:pt>
                <c:pt idx="3">
                  <c:v>0.25396829999999998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A-4DF6-A2F2-A30CFA7D08DD}"/>
            </c:ext>
          </c:extLst>
        </c:ser>
        <c:ser>
          <c:idx val="1"/>
          <c:order val="1"/>
          <c:tx>
            <c:strRef>
              <c:f>'E1.2.12'!$F$3</c:f>
              <c:strCache>
                <c:ptCount val="1"/>
                <c:pt idx="0">
                  <c:v>就業但更低收入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'E1.2.12'!$G$1:$J$1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'E1.2.12'!$G$3:$J$3</c:f>
              <c:numCache>
                <c:formatCode>0.00%</c:formatCode>
                <c:ptCount val="4"/>
                <c:pt idx="0">
                  <c:v>0.14285709999999999</c:v>
                </c:pt>
                <c:pt idx="1">
                  <c:v>0.26984130000000001</c:v>
                </c:pt>
                <c:pt idx="2">
                  <c:v>0.14285709999999999</c:v>
                </c:pt>
                <c:pt idx="3">
                  <c:v>0.15873019999999999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7A-4DF6-A2F2-A30CFA7D08DD}"/>
            </c:ext>
          </c:extLst>
        </c:ser>
        <c:ser>
          <c:idx val="2"/>
          <c:order val="2"/>
          <c:tx>
            <c:strRef>
              <c:f>'E1.2.12'!$F$4</c:f>
              <c:strCache>
                <c:ptCount val="1"/>
                <c:pt idx="0">
                  <c:v>失業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'E1.2.12'!$G$1:$J$1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'E1.2.12'!$G$4:$J$4</c:f>
              <c:numCache>
                <c:formatCode>0.00%</c:formatCode>
                <c:ptCount val="4"/>
                <c:pt idx="0">
                  <c:v>0.79365079999999999</c:v>
                </c:pt>
                <c:pt idx="1">
                  <c:v>0.57142859999999995</c:v>
                </c:pt>
                <c:pt idx="2">
                  <c:v>0.57142859999999995</c:v>
                </c:pt>
                <c:pt idx="3">
                  <c:v>0.58730159999999998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7A-4DF6-A2F2-A30CFA7D0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610168"/>
        <c:axId val="562606568"/>
      </c:barChart>
      <c:catAx>
        <c:axId val="56261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62606568"/>
        <c:crosses val="autoZero"/>
        <c:auto val="1"/>
        <c:lblAlgn val="ctr"/>
        <c:lblOffset val="100"/>
        <c:noMultiLvlLbl val="0"/>
      </c:catAx>
      <c:valAx>
        <c:axId val="56260656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6261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5417529739007"/>
          <c:y val="6.7157451664112784E-3"/>
          <c:w val="0.76041498200309166"/>
          <c:h val="0.10501861205416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C14CA7-A509-2E4B-AB2A-9CD6BA7665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6583C-53CD-E94C-A0C7-0D93AA68E1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4498-9C17-5646-A55D-128E9D418BE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1D932-241B-D049-9607-465FA762C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45296-8BBC-6347-AF4C-ECDD0B6E3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A5AC-1618-3449-8794-4A618703D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46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BA110-0FEF-CF42-90C8-63DE1B23CA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26ED8-DC0C-674E-A5B0-9F9EECCB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9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1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1F9D0-8060-7D90-2E07-061E4E75C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508423-7711-DA91-C916-F5754762AB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EAD8B-227E-ECFE-AC91-E5718F5E5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20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453F2-F7A3-EE33-E7B5-F6DB5E463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94260-AAE6-239D-1425-61A3B57B5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A550E-065D-2EC5-39DF-4EF568DC6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56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86339-8F35-5EB8-1383-4CA8DFE82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64F6E-5D55-66C3-469B-44DAF1B5F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2C6D7-47D7-44DC-7854-E3F6E1BB9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87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86339-8F35-5EB8-1383-4CA8DFE82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64F6E-5D55-66C3-469B-44DAF1B5F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2C6D7-47D7-44DC-7854-E3F6E1BB9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8017-638D-C873-FCCE-AA9632D05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47661-7985-AE8E-15A6-1065E76F3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43B243-7483-A723-923B-01EC81CFE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2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7E7B-A125-F691-91D3-BD609B71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DA2E5-21E2-68AC-D40F-7B441C42F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A5723-6797-81FD-8D8A-1C5EC3697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6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D9C01-F89A-031C-E216-063E66DD0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3E5D34-C508-6DBA-43A7-A3B11D602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783DD4-D498-6E8B-BF5F-90C6AF34A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8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BEEB9-92FE-A285-F33A-D4F79F971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E9E36-A099-EAD6-BC51-0953C26D7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B78CE-CA40-2759-0F4C-363DDF722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2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78AA0-3029-D2DD-3B4F-5599C2E9D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9D7EB-A956-B7A7-8029-A89C59499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E2D6D-0175-C316-3453-D7CBCEE90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2041D-2035-1556-91DC-06D564896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14DEB-2CA8-18DC-DFBE-9B71B6E8C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E929B-17D2-4EB0-E0D5-E4338E5DC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6B320-5044-FAEE-D289-BA8036BE9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051CB-6A51-B408-B404-D188FB28B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01FBF7-9AF7-1026-9C94-EB3B657B6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3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FC319-FD25-25A3-F535-F31221089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9DC2B-86F3-5010-7C93-0480EFFA1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57C9AC-8723-2B6C-DD12-5000E30D1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6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E5EE816-12BA-BF40-B513-55244BB309E5}"/>
              </a:ext>
            </a:extLst>
          </p:cNvPr>
          <p:cNvSpPr/>
          <p:nvPr userDrawn="1"/>
        </p:nvSpPr>
        <p:spPr>
          <a:xfrm>
            <a:off x="0" y="2540000"/>
            <a:ext cx="9525000" cy="4318000"/>
          </a:xfrm>
          <a:custGeom>
            <a:avLst/>
            <a:gdLst>
              <a:gd name="connsiteX0" fmla="*/ 0 w 9525000"/>
              <a:gd name="connsiteY0" fmla="*/ 0 h 4318000"/>
              <a:gd name="connsiteX1" fmla="*/ 9525000 w 9525000"/>
              <a:gd name="connsiteY1" fmla="*/ 0 h 4318000"/>
              <a:gd name="connsiteX2" fmla="*/ 9525000 w 9525000"/>
              <a:gd name="connsiteY2" fmla="*/ 4318000 h 4318000"/>
              <a:gd name="connsiteX3" fmla="*/ 0 w 95250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0" h="4318000">
                <a:moveTo>
                  <a:pt x="0" y="0"/>
                </a:moveTo>
                <a:lnTo>
                  <a:pt x="9525000" y="0"/>
                </a:lnTo>
                <a:lnTo>
                  <a:pt x="95250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F2722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03C926C-9389-AE4A-9D60-A86A90C7973B}"/>
              </a:ext>
            </a:extLst>
          </p:cNvPr>
          <p:cNvSpPr/>
          <p:nvPr userDrawn="1"/>
        </p:nvSpPr>
        <p:spPr>
          <a:xfrm>
            <a:off x="7112000" y="0"/>
            <a:ext cx="5080000" cy="3429000"/>
          </a:xfrm>
          <a:custGeom>
            <a:avLst/>
            <a:gdLst>
              <a:gd name="connsiteX0" fmla="*/ 0 w 5080000"/>
              <a:gd name="connsiteY0" fmla="*/ 0 h 3429000"/>
              <a:gd name="connsiteX1" fmla="*/ 5080000 w 5080000"/>
              <a:gd name="connsiteY1" fmla="*/ 0 h 3429000"/>
              <a:gd name="connsiteX2" fmla="*/ 5080000 w 5080000"/>
              <a:gd name="connsiteY2" fmla="*/ 3429000 h 3429000"/>
              <a:gd name="connsiteX3" fmla="*/ 0 w 5080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3429000">
                <a:moveTo>
                  <a:pt x="0" y="0"/>
                </a:moveTo>
                <a:lnTo>
                  <a:pt x="5080000" y="0"/>
                </a:lnTo>
                <a:lnTo>
                  <a:pt x="5080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0F4C8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7F43123-D013-044E-9A9A-B0994BD47413}"/>
              </a:ext>
            </a:extLst>
          </p:cNvPr>
          <p:cNvSpPr/>
          <p:nvPr userDrawn="1"/>
        </p:nvSpPr>
        <p:spPr>
          <a:xfrm>
            <a:off x="317500" y="1016000"/>
            <a:ext cx="11557000" cy="5524500"/>
          </a:xfrm>
          <a:custGeom>
            <a:avLst/>
            <a:gdLst>
              <a:gd name="connsiteX0" fmla="*/ 0 w 11557000"/>
              <a:gd name="connsiteY0" fmla="*/ 0 h 5524500"/>
              <a:gd name="connsiteX1" fmla="*/ 11557000 w 11557000"/>
              <a:gd name="connsiteY1" fmla="*/ 0 h 5524500"/>
              <a:gd name="connsiteX2" fmla="*/ 11557000 w 11557000"/>
              <a:gd name="connsiteY2" fmla="*/ 5524500 h 5524500"/>
              <a:gd name="connsiteX3" fmla="*/ 0 w 115570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7000" h="5524500">
                <a:moveTo>
                  <a:pt x="0" y="0"/>
                </a:moveTo>
                <a:lnTo>
                  <a:pt x="11557000" y="0"/>
                </a:lnTo>
                <a:lnTo>
                  <a:pt x="11557000" y="5524500"/>
                </a:lnTo>
                <a:lnTo>
                  <a:pt x="0" y="5524500"/>
                </a:lnTo>
                <a:close/>
              </a:path>
            </a:pathLst>
          </a:custGeom>
          <a:solidFill>
            <a:srgbClr val="EAEAE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65367-D171-5E4A-BF11-2A4613423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6234" y="230348"/>
            <a:ext cx="2954095" cy="5688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D8E5F10-FBAD-7C40-AD85-08A21EC1CD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448800" y="7222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516B4711-541B-144F-85EB-EC22D13575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442">
            <a:extLst>
              <a:ext uri="{FF2B5EF4-FFF2-40B4-BE49-F238E27FC236}">
                <a16:creationId xmlns:a16="http://schemas.microsoft.com/office/drawing/2014/main" id="{7B314AC6-BA0C-5342-9B63-76D09BBB7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635" y="1034458"/>
            <a:ext cx="10280650" cy="5506042"/>
          </a:xfrm>
          <a:prstGeom prst="rect">
            <a:avLst/>
          </a:prstGeom>
        </p:spPr>
        <p:txBody>
          <a:bodyPr anchor="ctr"/>
          <a:lstStyle>
            <a:lvl1pPr algn="ctr">
              <a:defRPr sz="5500" b="1">
                <a:solidFill>
                  <a:srgbClr val="F37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4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41FE3EB-098B-F84C-9719-F3DA4E53D70D}"/>
              </a:ext>
            </a:extLst>
          </p:cNvPr>
          <p:cNvSpPr/>
          <p:nvPr userDrawn="1"/>
        </p:nvSpPr>
        <p:spPr>
          <a:xfrm>
            <a:off x="685800" y="0"/>
            <a:ext cx="11506200" cy="6858000"/>
          </a:xfrm>
          <a:custGeom>
            <a:avLst/>
            <a:gdLst>
              <a:gd name="connsiteX0" fmla="*/ 0 w 11506200"/>
              <a:gd name="connsiteY0" fmla="*/ 0 h 6858000"/>
              <a:gd name="connsiteX1" fmla="*/ 11506200 w 11506200"/>
              <a:gd name="connsiteY1" fmla="*/ 0 h 6858000"/>
              <a:gd name="connsiteX2" fmla="*/ 11506200 w 11506200"/>
              <a:gd name="connsiteY2" fmla="*/ 6858000 h 6858000"/>
              <a:gd name="connsiteX3" fmla="*/ 0 w 11506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6200" h="6858000">
                <a:moveTo>
                  <a:pt x="0" y="0"/>
                </a:moveTo>
                <a:lnTo>
                  <a:pt x="11506200" y="0"/>
                </a:lnTo>
                <a:lnTo>
                  <a:pt x="11506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AEAE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826780-23EB-7C4D-8BDC-EFCAF35D3E5D}"/>
              </a:ext>
            </a:extLst>
          </p:cNvPr>
          <p:cNvSpPr/>
          <p:nvPr userDrawn="1"/>
        </p:nvSpPr>
        <p:spPr>
          <a:xfrm>
            <a:off x="8131175" y="2286000"/>
            <a:ext cx="4064000" cy="4572000"/>
          </a:xfrm>
          <a:custGeom>
            <a:avLst/>
            <a:gdLst>
              <a:gd name="connsiteX0" fmla="*/ 0 w 4064000"/>
              <a:gd name="connsiteY0" fmla="*/ 0 h 4572000"/>
              <a:gd name="connsiteX1" fmla="*/ 4064000 w 4064000"/>
              <a:gd name="connsiteY1" fmla="*/ 0 h 4572000"/>
              <a:gd name="connsiteX2" fmla="*/ 4064000 w 4064000"/>
              <a:gd name="connsiteY2" fmla="*/ 4572000 h 4572000"/>
              <a:gd name="connsiteX3" fmla="*/ 0 w 4064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4572000">
                <a:moveTo>
                  <a:pt x="0" y="0"/>
                </a:moveTo>
                <a:lnTo>
                  <a:pt x="4064000" y="0"/>
                </a:lnTo>
                <a:lnTo>
                  <a:pt x="406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F2722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23B0AF8-2156-9D4C-B0A4-5975C9AC6F12}"/>
              </a:ext>
            </a:extLst>
          </p:cNvPr>
          <p:cNvSpPr/>
          <p:nvPr userDrawn="1"/>
        </p:nvSpPr>
        <p:spPr>
          <a:xfrm>
            <a:off x="8131175" y="0"/>
            <a:ext cx="4064000" cy="2286000"/>
          </a:xfrm>
          <a:custGeom>
            <a:avLst/>
            <a:gdLst>
              <a:gd name="connsiteX0" fmla="*/ 0 w 4064000"/>
              <a:gd name="connsiteY0" fmla="*/ 0 h 2286000"/>
              <a:gd name="connsiteX1" fmla="*/ 4064000 w 4064000"/>
              <a:gd name="connsiteY1" fmla="*/ 0 h 2286000"/>
              <a:gd name="connsiteX2" fmla="*/ 4064000 w 4064000"/>
              <a:gd name="connsiteY2" fmla="*/ 2286000 h 2286000"/>
              <a:gd name="connsiteX3" fmla="*/ 0 w 40640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286000">
                <a:moveTo>
                  <a:pt x="0" y="0"/>
                </a:moveTo>
                <a:lnTo>
                  <a:pt x="4064000" y="0"/>
                </a:lnTo>
                <a:lnTo>
                  <a:pt x="4064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0F4C8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09EC794-7D5A-9B42-B7B7-EC3DED252E6B}"/>
              </a:ext>
            </a:extLst>
          </p:cNvPr>
          <p:cNvSpPr/>
          <p:nvPr userDrawn="1"/>
        </p:nvSpPr>
        <p:spPr>
          <a:xfrm>
            <a:off x="11086782" y="6413500"/>
            <a:ext cx="172529" cy="205740"/>
          </a:xfrm>
          <a:custGeom>
            <a:avLst/>
            <a:gdLst>
              <a:gd name="connsiteX0" fmla="*/ 0 w 172529"/>
              <a:gd name="connsiteY0" fmla="*/ 0 h 205740"/>
              <a:gd name="connsiteX1" fmla="*/ 36132 w 172529"/>
              <a:gd name="connsiteY1" fmla="*/ 0 h 205740"/>
              <a:gd name="connsiteX2" fmla="*/ 36132 w 172529"/>
              <a:gd name="connsiteY2" fmla="*/ 82995 h 205740"/>
              <a:gd name="connsiteX3" fmla="*/ 136461 w 172529"/>
              <a:gd name="connsiteY3" fmla="*/ 82995 h 205740"/>
              <a:gd name="connsiteX4" fmla="*/ 136461 w 172529"/>
              <a:gd name="connsiteY4" fmla="*/ 0 h 205740"/>
              <a:gd name="connsiteX5" fmla="*/ 172530 w 172529"/>
              <a:gd name="connsiteY5" fmla="*/ 0 h 205740"/>
              <a:gd name="connsiteX6" fmla="*/ 172530 w 172529"/>
              <a:gd name="connsiteY6" fmla="*/ 205740 h 205740"/>
              <a:gd name="connsiteX7" fmla="*/ 136461 w 172529"/>
              <a:gd name="connsiteY7" fmla="*/ 205740 h 205740"/>
              <a:gd name="connsiteX8" fmla="*/ 136461 w 172529"/>
              <a:gd name="connsiteY8" fmla="*/ 115126 h 205740"/>
              <a:gd name="connsiteX9" fmla="*/ 36132 w 172529"/>
              <a:gd name="connsiteY9" fmla="*/ 115126 h 205740"/>
              <a:gd name="connsiteX10" fmla="*/ 36132 w 172529"/>
              <a:gd name="connsiteY10" fmla="*/ 205740 h 205740"/>
              <a:gd name="connsiteX11" fmla="*/ 0 w 172529"/>
              <a:gd name="connsiteY11" fmla="*/ 205740 h 205740"/>
              <a:gd name="connsiteX12" fmla="*/ 0 w 172529"/>
              <a:gd name="connsiteY1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529" h="205740">
                <a:moveTo>
                  <a:pt x="0" y="0"/>
                </a:moveTo>
                <a:lnTo>
                  <a:pt x="36132" y="0"/>
                </a:lnTo>
                <a:lnTo>
                  <a:pt x="36132" y="82995"/>
                </a:lnTo>
                <a:lnTo>
                  <a:pt x="136461" y="82995"/>
                </a:lnTo>
                <a:lnTo>
                  <a:pt x="136461" y="0"/>
                </a:lnTo>
                <a:lnTo>
                  <a:pt x="172530" y="0"/>
                </a:lnTo>
                <a:lnTo>
                  <a:pt x="172530" y="205740"/>
                </a:lnTo>
                <a:lnTo>
                  <a:pt x="136461" y="205740"/>
                </a:lnTo>
                <a:lnTo>
                  <a:pt x="136461" y="115126"/>
                </a:lnTo>
                <a:lnTo>
                  <a:pt x="36132" y="115126"/>
                </a:lnTo>
                <a:lnTo>
                  <a:pt x="36132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6F79AD-916B-494E-A0E3-2A4FB28FF47E}"/>
              </a:ext>
            </a:extLst>
          </p:cNvPr>
          <p:cNvSpPr/>
          <p:nvPr userDrawn="1"/>
        </p:nvSpPr>
        <p:spPr>
          <a:xfrm>
            <a:off x="11312906" y="6413500"/>
            <a:ext cx="168528" cy="205740"/>
          </a:xfrm>
          <a:custGeom>
            <a:avLst/>
            <a:gdLst>
              <a:gd name="connsiteX0" fmla="*/ 0 w 168528"/>
              <a:gd name="connsiteY0" fmla="*/ 0 h 205740"/>
              <a:gd name="connsiteX1" fmla="*/ 36068 w 168528"/>
              <a:gd name="connsiteY1" fmla="*/ 0 h 205740"/>
              <a:gd name="connsiteX2" fmla="*/ 36068 w 168528"/>
              <a:gd name="connsiteY2" fmla="*/ 92075 h 205740"/>
              <a:gd name="connsiteX3" fmla="*/ 36702 w 168528"/>
              <a:gd name="connsiteY3" fmla="*/ 92393 h 205740"/>
              <a:gd name="connsiteX4" fmla="*/ 117665 w 168528"/>
              <a:gd name="connsiteY4" fmla="*/ 0 h 205740"/>
              <a:gd name="connsiteX5" fmla="*/ 161162 w 168528"/>
              <a:gd name="connsiteY5" fmla="*/ 0 h 205740"/>
              <a:gd name="connsiteX6" fmla="*/ 76200 w 168528"/>
              <a:gd name="connsiteY6" fmla="*/ 95504 h 205740"/>
              <a:gd name="connsiteX7" fmla="*/ 168528 w 168528"/>
              <a:gd name="connsiteY7" fmla="*/ 205740 h 205740"/>
              <a:gd name="connsiteX8" fmla="*/ 123062 w 168528"/>
              <a:gd name="connsiteY8" fmla="*/ 205740 h 205740"/>
              <a:gd name="connsiteX9" fmla="*/ 36702 w 168528"/>
              <a:gd name="connsiteY9" fmla="*/ 101156 h 205740"/>
              <a:gd name="connsiteX10" fmla="*/ 36068 w 168528"/>
              <a:gd name="connsiteY10" fmla="*/ 101473 h 205740"/>
              <a:gd name="connsiteX11" fmla="*/ 36068 w 168528"/>
              <a:gd name="connsiteY11" fmla="*/ 205740 h 205740"/>
              <a:gd name="connsiteX12" fmla="*/ 0 w 168528"/>
              <a:gd name="connsiteY12" fmla="*/ 205740 h 205740"/>
              <a:gd name="connsiteX13" fmla="*/ 0 w 168528"/>
              <a:gd name="connsiteY13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528" h="205740">
                <a:moveTo>
                  <a:pt x="0" y="0"/>
                </a:moveTo>
                <a:lnTo>
                  <a:pt x="36068" y="0"/>
                </a:lnTo>
                <a:lnTo>
                  <a:pt x="36068" y="92075"/>
                </a:lnTo>
                <a:lnTo>
                  <a:pt x="36702" y="92393"/>
                </a:lnTo>
                <a:lnTo>
                  <a:pt x="117665" y="0"/>
                </a:lnTo>
                <a:lnTo>
                  <a:pt x="161162" y="0"/>
                </a:lnTo>
                <a:lnTo>
                  <a:pt x="76200" y="95504"/>
                </a:lnTo>
                <a:lnTo>
                  <a:pt x="168528" y="205740"/>
                </a:lnTo>
                <a:lnTo>
                  <a:pt x="123062" y="205740"/>
                </a:lnTo>
                <a:lnTo>
                  <a:pt x="36702" y="101156"/>
                </a:lnTo>
                <a:lnTo>
                  <a:pt x="36068" y="101473"/>
                </a:lnTo>
                <a:lnTo>
                  <a:pt x="36068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046DDC3-A8E8-034B-82F8-F0CA1EC6974E}"/>
              </a:ext>
            </a:extLst>
          </p:cNvPr>
          <p:cNvSpPr/>
          <p:nvPr userDrawn="1"/>
        </p:nvSpPr>
        <p:spPr>
          <a:xfrm>
            <a:off x="11511343" y="6413500"/>
            <a:ext cx="147851" cy="205740"/>
          </a:xfrm>
          <a:custGeom>
            <a:avLst/>
            <a:gdLst>
              <a:gd name="connsiteX0" fmla="*/ 0 w 147851"/>
              <a:gd name="connsiteY0" fmla="*/ 0 h 205740"/>
              <a:gd name="connsiteX1" fmla="*/ 57150 w 147851"/>
              <a:gd name="connsiteY1" fmla="*/ 0 h 205740"/>
              <a:gd name="connsiteX2" fmla="*/ 115443 w 147851"/>
              <a:gd name="connsiteY2" fmla="*/ 11113 h 205740"/>
              <a:gd name="connsiteX3" fmla="*/ 139573 w 147851"/>
              <a:gd name="connsiteY3" fmla="*/ 52578 h 205740"/>
              <a:gd name="connsiteX4" fmla="*/ 108585 w 147851"/>
              <a:gd name="connsiteY4" fmla="*/ 94615 h 205740"/>
              <a:gd name="connsiteX5" fmla="*/ 108585 w 147851"/>
              <a:gd name="connsiteY5" fmla="*/ 95186 h 205740"/>
              <a:gd name="connsiteX6" fmla="*/ 147827 w 147851"/>
              <a:gd name="connsiteY6" fmla="*/ 144399 h 205740"/>
              <a:gd name="connsiteX7" fmla="*/ 120840 w 147851"/>
              <a:gd name="connsiteY7" fmla="*/ 192659 h 205740"/>
              <a:gd name="connsiteX8" fmla="*/ 57340 w 147851"/>
              <a:gd name="connsiteY8" fmla="*/ 205740 h 205740"/>
              <a:gd name="connsiteX9" fmla="*/ 190 w 147851"/>
              <a:gd name="connsiteY9" fmla="*/ 205740 h 205740"/>
              <a:gd name="connsiteX10" fmla="*/ 68199 w 147851"/>
              <a:gd name="connsiteY10" fmla="*/ 87566 h 205740"/>
              <a:gd name="connsiteX11" fmla="*/ 103759 w 147851"/>
              <a:gd name="connsiteY11" fmla="*/ 59690 h 205740"/>
              <a:gd name="connsiteX12" fmla="*/ 91059 w 147851"/>
              <a:gd name="connsiteY12" fmla="*/ 37211 h 205740"/>
              <a:gd name="connsiteX13" fmla="*/ 55308 w 147851"/>
              <a:gd name="connsiteY13" fmla="*/ 31559 h 205740"/>
              <a:gd name="connsiteX14" fmla="*/ 36258 w 147851"/>
              <a:gd name="connsiteY14" fmla="*/ 31559 h 205740"/>
              <a:gd name="connsiteX15" fmla="*/ 36258 w 147851"/>
              <a:gd name="connsiteY15" fmla="*/ 87566 h 205740"/>
              <a:gd name="connsiteX16" fmla="*/ 59118 w 147851"/>
              <a:gd name="connsiteY16" fmla="*/ 174181 h 205740"/>
              <a:gd name="connsiteX17" fmla="*/ 100075 w 147851"/>
              <a:gd name="connsiteY17" fmla="*/ 166815 h 205740"/>
              <a:gd name="connsiteX18" fmla="*/ 112013 w 147851"/>
              <a:gd name="connsiteY18" fmla="*/ 143510 h 205740"/>
              <a:gd name="connsiteX19" fmla="*/ 69342 w 147851"/>
              <a:gd name="connsiteY19" fmla="*/ 113411 h 205740"/>
              <a:gd name="connsiteX20" fmla="*/ 36131 w 147851"/>
              <a:gd name="connsiteY20" fmla="*/ 113411 h 205740"/>
              <a:gd name="connsiteX21" fmla="*/ 36131 w 147851"/>
              <a:gd name="connsiteY21" fmla="*/ 174181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7851" h="205740">
                <a:moveTo>
                  <a:pt x="0" y="0"/>
                </a:moveTo>
                <a:lnTo>
                  <a:pt x="57150" y="0"/>
                </a:lnTo>
                <a:cubicBezTo>
                  <a:pt x="84455" y="0"/>
                  <a:pt x="101600" y="2858"/>
                  <a:pt x="115443" y="11113"/>
                </a:cubicBezTo>
                <a:cubicBezTo>
                  <a:pt x="130642" y="19298"/>
                  <a:pt x="139965" y="35319"/>
                  <a:pt x="139573" y="52578"/>
                </a:cubicBezTo>
                <a:cubicBezTo>
                  <a:pt x="140071" y="72028"/>
                  <a:pt x="127311" y="89336"/>
                  <a:pt x="108585" y="94615"/>
                </a:cubicBezTo>
                <a:lnTo>
                  <a:pt x="108585" y="95186"/>
                </a:lnTo>
                <a:cubicBezTo>
                  <a:pt x="133985" y="101536"/>
                  <a:pt x="147827" y="118808"/>
                  <a:pt x="147827" y="144399"/>
                </a:cubicBezTo>
                <a:cubicBezTo>
                  <a:pt x="148422" y="164232"/>
                  <a:pt x="138049" y="182782"/>
                  <a:pt x="120840" y="192659"/>
                </a:cubicBezTo>
                <a:cubicBezTo>
                  <a:pt x="106045" y="201740"/>
                  <a:pt x="86740" y="205740"/>
                  <a:pt x="57340" y="205740"/>
                </a:cubicBezTo>
                <a:lnTo>
                  <a:pt x="190" y="205740"/>
                </a:lnTo>
                <a:close/>
                <a:moveTo>
                  <a:pt x="68199" y="87566"/>
                </a:moveTo>
                <a:cubicBezTo>
                  <a:pt x="88137" y="87566"/>
                  <a:pt x="103759" y="78994"/>
                  <a:pt x="103759" y="59690"/>
                </a:cubicBezTo>
                <a:cubicBezTo>
                  <a:pt x="104227" y="50372"/>
                  <a:pt x="99282" y="41619"/>
                  <a:pt x="91059" y="37211"/>
                </a:cubicBezTo>
                <a:cubicBezTo>
                  <a:pt x="83121" y="32703"/>
                  <a:pt x="73469" y="31559"/>
                  <a:pt x="55308" y="31559"/>
                </a:cubicBezTo>
                <a:lnTo>
                  <a:pt x="36258" y="31559"/>
                </a:lnTo>
                <a:lnTo>
                  <a:pt x="36258" y="87566"/>
                </a:lnTo>
                <a:close/>
                <a:moveTo>
                  <a:pt x="59118" y="174181"/>
                </a:moveTo>
                <a:cubicBezTo>
                  <a:pt x="80454" y="174181"/>
                  <a:pt x="92075" y="171958"/>
                  <a:pt x="100075" y="166815"/>
                </a:cubicBezTo>
                <a:cubicBezTo>
                  <a:pt x="107966" y="161768"/>
                  <a:pt x="112527" y="152863"/>
                  <a:pt x="112013" y="143510"/>
                </a:cubicBezTo>
                <a:cubicBezTo>
                  <a:pt x="112013" y="123634"/>
                  <a:pt x="96647" y="113411"/>
                  <a:pt x="69342" y="113411"/>
                </a:cubicBezTo>
                <a:lnTo>
                  <a:pt x="36131" y="113411"/>
                </a:lnTo>
                <a:lnTo>
                  <a:pt x="36131" y="174181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285CBBD-4056-C542-AE4D-E09B67B1E5EA}"/>
              </a:ext>
            </a:extLst>
          </p:cNvPr>
          <p:cNvSpPr/>
          <p:nvPr userDrawn="1"/>
        </p:nvSpPr>
        <p:spPr>
          <a:xfrm>
            <a:off x="11701208" y="6413500"/>
            <a:ext cx="172784" cy="205740"/>
          </a:xfrm>
          <a:custGeom>
            <a:avLst/>
            <a:gdLst>
              <a:gd name="connsiteX0" fmla="*/ 137795 w 172784"/>
              <a:gd name="connsiteY0" fmla="*/ 0 h 205740"/>
              <a:gd name="connsiteX1" fmla="*/ 137795 w 172784"/>
              <a:gd name="connsiteY1" fmla="*/ 103188 h 205740"/>
              <a:gd name="connsiteX2" fmla="*/ 129540 w 172784"/>
              <a:gd name="connsiteY2" fmla="*/ 152019 h 205740"/>
              <a:gd name="connsiteX3" fmla="*/ 87503 w 172784"/>
              <a:gd name="connsiteY3" fmla="*/ 172783 h 205740"/>
              <a:gd name="connsiteX4" fmla="*/ 44006 w 172784"/>
              <a:gd name="connsiteY4" fmla="*/ 151194 h 205740"/>
              <a:gd name="connsiteX5" fmla="*/ 36068 w 172784"/>
              <a:gd name="connsiteY5" fmla="*/ 102616 h 205740"/>
              <a:gd name="connsiteX6" fmla="*/ 36068 w 172784"/>
              <a:gd name="connsiteY6" fmla="*/ 0 h 205740"/>
              <a:gd name="connsiteX7" fmla="*/ 0 w 172784"/>
              <a:gd name="connsiteY7" fmla="*/ 0 h 205740"/>
              <a:gd name="connsiteX8" fmla="*/ 0 w 172784"/>
              <a:gd name="connsiteY8" fmla="*/ 104902 h 205740"/>
              <a:gd name="connsiteX9" fmla="*/ 14478 w 172784"/>
              <a:gd name="connsiteY9" fmla="*/ 172530 h 205740"/>
              <a:gd name="connsiteX10" fmla="*/ 86106 w 172784"/>
              <a:gd name="connsiteY10" fmla="*/ 205740 h 205740"/>
              <a:gd name="connsiteX11" fmla="*/ 157988 w 172784"/>
              <a:gd name="connsiteY11" fmla="*/ 173101 h 205740"/>
              <a:gd name="connsiteX12" fmla="*/ 172784 w 172784"/>
              <a:gd name="connsiteY12" fmla="*/ 102616 h 205740"/>
              <a:gd name="connsiteX13" fmla="*/ 172784 w 172784"/>
              <a:gd name="connsiteY13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784" h="205740">
                <a:moveTo>
                  <a:pt x="137795" y="0"/>
                </a:moveTo>
                <a:lnTo>
                  <a:pt x="137795" y="103188"/>
                </a:lnTo>
                <a:cubicBezTo>
                  <a:pt x="137795" y="125603"/>
                  <a:pt x="136081" y="141288"/>
                  <a:pt x="129540" y="152019"/>
                </a:cubicBezTo>
                <a:cubicBezTo>
                  <a:pt x="122174" y="164719"/>
                  <a:pt x="109093" y="172783"/>
                  <a:pt x="87503" y="172783"/>
                </a:cubicBezTo>
                <a:cubicBezTo>
                  <a:pt x="63627" y="172783"/>
                  <a:pt x="50864" y="163131"/>
                  <a:pt x="44006" y="151194"/>
                </a:cubicBezTo>
                <a:cubicBezTo>
                  <a:pt x="38036" y="140653"/>
                  <a:pt x="36068" y="126746"/>
                  <a:pt x="36068" y="102616"/>
                </a:cubicBezTo>
                <a:lnTo>
                  <a:pt x="36068" y="0"/>
                </a:lnTo>
                <a:lnTo>
                  <a:pt x="0" y="0"/>
                </a:lnTo>
                <a:lnTo>
                  <a:pt x="0" y="104902"/>
                </a:lnTo>
                <a:cubicBezTo>
                  <a:pt x="0" y="132715"/>
                  <a:pt x="3111" y="155702"/>
                  <a:pt x="14478" y="172530"/>
                </a:cubicBezTo>
                <a:cubicBezTo>
                  <a:pt x="28131" y="193231"/>
                  <a:pt x="53149" y="205740"/>
                  <a:pt x="86106" y="205740"/>
                </a:cubicBezTo>
                <a:cubicBezTo>
                  <a:pt x="117856" y="205740"/>
                  <a:pt x="143764" y="194119"/>
                  <a:pt x="157988" y="173101"/>
                </a:cubicBezTo>
                <a:cubicBezTo>
                  <a:pt x="169609" y="155766"/>
                  <a:pt x="172784" y="133032"/>
                  <a:pt x="172784" y="102616"/>
                </a:cubicBezTo>
                <a:lnTo>
                  <a:pt x="172784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C9D0C24-329E-E24C-A01D-5603DA785736}"/>
              </a:ext>
            </a:extLst>
          </p:cNvPr>
          <p:cNvSpPr/>
          <p:nvPr userDrawn="1"/>
        </p:nvSpPr>
        <p:spPr>
          <a:xfrm>
            <a:off x="10700257" y="6383642"/>
            <a:ext cx="317881" cy="302918"/>
          </a:xfrm>
          <a:custGeom>
            <a:avLst/>
            <a:gdLst>
              <a:gd name="connsiteX0" fmla="*/ 160465 w 317881"/>
              <a:gd name="connsiteY0" fmla="*/ 243154 h 302918"/>
              <a:gd name="connsiteX1" fmla="*/ 35306 w 317881"/>
              <a:gd name="connsiteY1" fmla="*/ 232486 h 302918"/>
              <a:gd name="connsiteX2" fmla="*/ 35306 w 317881"/>
              <a:gd name="connsiteY2" fmla="*/ 38684 h 302918"/>
              <a:gd name="connsiteX3" fmla="*/ 133668 w 317881"/>
              <a:gd name="connsiteY3" fmla="*/ 43955 h 302918"/>
              <a:gd name="connsiteX4" fmla="*/ 133668 w 317881"/>
              <a:gd name="connsiteY4" fmla="*/ 10173 h 302918"/>
              <a:gd name="connsiteX5" fmla="*/ 0 w 317881"/>
              <a:gd name="connsiteY5" fmla="*/ 18110 h 302918"/>
              <a:gd name="connsiteX6" fmla="*/ 0 w 317881"/>
              <a:gd name="connsiteY6" fmla="*/ 55258 h 302918"/>
              <a:gd name="connsiteX7" fmla="*/ 0 w 317881"/>
              <a:gd name="connsiteY7" fmla="*/ 55258 h 302918"/>
              <a:gd name="connsiteX8" fmla="*/ 0 w 317881"/>
              <a:gd name="connsiteY8" fmla="*/ 240488 h 302918"/>
              <a:gd name="connsiteX9" fmla="*/ 0 w 317881"/>
              <a:gd name="connsiteY9" fmla="*/ 240488 h 302918"/>
              <a:gd name="connsiteX10" fmla="*/ 0 w 317881"/>
              <a:gd name="connsiteY10" fmla="*/ 274333 h 302918"/>
              <a:gd name="connsiteX11" fmla="*/ 152400 w 317881"/>
              <a:gd name="connsiteY11" fmla="*/ 277190 h 302918"/>
              <a:gd name="connsiteX12" fmla="*/ 317881 w 317881"/>
              <a:gd name="connsiteY12" fmla="*/ 297447 h 302918"/>
              <a:gd name="connsiteX13" fmla="*/ 317881 w 317881"/>
              <a:gd name="connsiteY13" fmla="*/ 247536 h 302918"/>
              <a:gd name="connsiteX14" fmla="*/ 160338 w 317881"/>
              <a:gd name="connsiteY14" fmla="*/ 243154 h 3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881" h="302918">
                <a:moveTo>
                  <a:pt x="160465" y="243154"/>
                </a:moveTo>
                <a:cubicBezTo>
                  <a:pt x="120149" y="229878"/>
                  <a:pt x="77287" y="226225"/>
                  <a:pt x="35306" y="232486"/>
                </a:cubicBezTo>
                <a:lnTo>
                  <a:pt x="35306" y="38684"/>
                </a:lnTo>
                <a:cubicBezTo>
                  <a:pt x="67764" y="29427"/>
                  <a:pt x="102385" y="31282"/>
                  <a:pt x="133668" y="43955"/>
                </a:cubicBezTo>
                <a:lnTo>
                  <a:pt x="133668" y="10173"/>
                </a:lnTo>
                <a:cubicBezTo>
                  <a:pt x="89928" y="-5755"/>
                  <a:pt x="41548" y="-2882"/>
                  <a:pt x="0" y="18110"/>
                </a:cubicBezTo>
                <a:lnTo>
                  <a:pt x="0" y="55258"/>
                </a:lnTo>
                <a:lnTo>
                  <a:pt x="0" y="55258"/>
                </a:lnTo>
                <a:lnTo>
                  <a:pt x="0" y="240488"/>
                </a:lnTo>
                <a:lnTo>
                  <a:pt x="0" y="240488"/>
                </a:lnTo>
                <a:lnTo>
                  <a:pt x="0" y="274333"/>
                </a:lnTo>
                <a:cubicBezTo>
                  <a:pt x="77407" y="246520"/>
                  <a:pt x="152400" y="277190"/>
                  <a:pt x="152400" y="277190"/>
                </a:cubicBezTo>
                <a:cubicBezTo>
                  <a:pt x="259461" y="318783"/>
                  <a:pt x="317881" y="297447"/>
                  <a:pt x="317881" y="297447"/>
                </a:cubicBezTo>
                <a:lnTo>
                  <a:pt x="317881" y="247536"/>
                </a:lnTo>
                <a:cubicBezTo>
                  <a:pt x="317881" y="247536"/>
                  <a:pt x="269240" y="278079"/>
                  <a:pt x="160338" y="243154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3A5321E-DBF5-EB40-8CC9-30D5AE73F0A5}"/>
              </a:ext>
            </a:extLst>
          </p:cNvPr>
          <p:cNvSpPr/>
          <p:nvPr userDrawn="1"/>
        </p:nvSpPr>
        <p:spPr>
          <a:xfrm>
            <a:off x="10860976" y="6390164"/>
            <a:ext cx="74548" cy="171671"/>
          </a:xfrm>
          <a:custGeom>
            <a:avLst/>
            <a:gdLst>
              <a:gd name="connsiteX0" fmla="*/ 0 w 74548"/>
              <a:gd name="connsiteY0" fmla="*/ 34067 h 171671"/>
              <a:gd name="connsiteX1" fmla="*/ 0 w 74548"/>
              <a:gd name="connsiteY1" fmla="*/ 171672 h 171671"/>
              <a:gd name="connsiteX2" fmla="*/ 12192 w 74548"/>
              <a:gd name="connsiteY2" fmla="*/ 168941 h 171671"/>
              <a:gd name="connsiteX3" fmla="*/ 74549 w 74548"/>
              <a:gd name="connsiteY3" fmla="*/ 167925 h 171671"/>
              <a:gd name="connsiteX4" fmla="*/ 74549 w 74548"/>
              <a:gd name="connsiteY4" fmla="*/ 156051 h 171671"/>
              <a:gd name="connsiteX5" fmla="*/ 74549 w 74548"/>
              <a:gd name="connsiteY5" fmla="*/ 156051 h 171671"/>
              <a:gd name="connsiteX6" fmla="*/ 74549 w 74548"/>
              <a:gd name="connsiteY6" fmla="*/ 1746 h 171671"/>
              <a:gd name="connsiteX7" fmla="*/ 59563 w 74548"/>
              <a:gd name="connsiteY7" fmla="*/ 31 h 171671"/>
              <a:gd name="connsiteX8" fmla="*/ 59563 w 74548"/>
              <a:gd name="connsiteY8" fmla="*/ 152431 h 171671"/>
              <a:gd name="connsiteX9" fmla="*/ 15113 w 74548"/>
              <a:gd name="connsiteY9" fmla="*/ 154273 h 171671"/>
              <a:gd name="connsiteX10" fmla="*/ 15113 w 74548"/>
              <a:gd name="connsiteY10" fmla="*/ 29241 h 171671"/>
              <a:gd name="connsiteX11" fmla="*/ 64 w 74548"/>
              <a:gd name="connsiteY11" fmla="*/ 34004 h 1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48" h="171671">
                <a:moveTo>
                  <a:pt x="0" y="34067"/>
                </a:moveTo>
                <a:lnTo>
                  <a:pt x="0" y="171672"/>
                </a:lnTo>
                <a:cubicBezTo>
                  <a:pt x="3997" y="170487"/>
                  <a:pt x="8071" y="169575"/>
                  <a:pt x="12192" y="168941"/>
                </a:cubicBezTo>
                <a:cubicBezTo>
                  <a:pt x="32831" y="165720"/>
                  <a:pt x="53817" y="165378"/>
                  <a:pt x="74549" y="167925"/>
                </a:cubicBezTo>
                <a:lnTo>
                  <a:pt x="74549" y="156051"/>
                </a:lnTo>
                <a:lnTo>
                  <a:pt x="74549" y="156051"/>
                </a:lnTo>
                <a:lnTo>
                  <a:pt x="74549" y="1746"/>
                </a:lnTo>
                <a:cubicBezTo>
                  <a:pt x="69667" y="432"/>
                  <a:pt x="64615" y="-146"/>
                  <a:pt x="59563" y="31"/>
                </a:cubicBezTo>
                <a:lnTo>
                  <a:pt x="59563" y="152431"/>
                </a:lnTo>
                <a:cubicBezTo>
                  <a:pt x="44721" y="151714"/>
                  <a:pt x="29845" y="152330"/>
                  <a:pt x="15113" y="154273"/>
                </a:cubicBezTo>
                <a:lnTo>
                  <a:pt x="15113" y="29241"/>
                </a:lnTo>
                <a:cubicBezTo>
                  <a:pt x="9885" y="30063"/>
                  <a:pt x="4812" y="31668"/>
                  <a:pt x="64" y="34004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E134CC7-4742-4940-95FD-D185BE92B514}"/>
              </a:ext>
            </a:extLst>
          </p:cNvPr>
          <p:cNvSpPr/>
          <p:nvPr userDrawn="1"/>
        </p:nvSpPr>
        <p:spPr>
          <a:xfrm>
            <a:off x="10833798" y="6343583"/>
            <a:ext cx="149034" cy="275909"/>
          </a:xfrm>
          <a:custGeom>
            <a:avLst/>
            <a:gdLst>
              <a:gd name="connsiteX0" fmla="*/ 149034 w 149034"/>
              <a:gd name="connsiteY0" fmla="*/ 271529 h 275909"/>
              <a:gd name="connsiteX1" fmla="*/ 149034 w 149034"/>
              <a:gd name="connsiteY1" fmla="*/ 236794 h 275909"/>
              <a:gd name="connsiteX2" fmla="*/ 149034 w 149034"/>
              <a:gd name="connsiteY2" fmla="*/ 236794 h 275909"/>
              <a:gd name="connsiteX3" fmla="*/ 149034 w 149034"/>
              <a:gd name="connsiteY3" fmla="*/ 48009 h 275909"/>
              <a:gd name="connsiteX4" fmla="*/ 149034 w 149034"/>
              <a:gd name="connsiteY4" fmla="*/ 48009 h 275909"/>
              <a:gd name="connsiteX5" fmla="*/ 149034 w 149034"/>
              <a:gd name="connsiteY5" fmla="*/ 14227 h 275909"/>
              <a:gd name="connsiteX6" fmla="*/ 191 w 149034"/>
              <a:gd name="connsiteY6" fmla="*/ 14989 h 275909"/>
              <a:gd name="connsiteX7" fmla="*/ 191 w 149034"/>
              <a:gd name="connsiteY7" fmla="*/ 50041 h 275909"/>
              <a:gd name="connsiteX8" fmla="*/ 113729 w 149034"/>
              <a:gd name="connsiteY8" fmla="*/ 37341 h 275909"/>
              <a:gd name="connsiteX9" fmla="*/ 113729 w 149034"/>
              <a:gd name="connsiteY9" fmla="*/ 227841 h 275909"/>
              <a:gd name="connsiteX10" fmla="*/ 15177 w 149034"/>
              <a:gd name="connsiteY10" fmla="*/ 233429 h 275909"/>
              <a:gd name="connsiteX11" fmla="*/ 15177 w 149034"/>
              <a:gd name="connsiteY11" fmla="*/ 73790 h 275909"/>
              <a:gd name="connsiteX12" fmla="*/ 39497 w 149034"/>
              <a:gd name="connsiteY12" fmla="*/ 65535 h 275909"/>
              <a:gd name="connsiteX13" fmla="*/ 62357 w 149034"/>
              <a:gd name="connsiteY13" fmla="*/ 77219 h 275909"/>
              <a:gd name="connsiteX14" fmla="*/ 62357 w 149034"/>
              <a:gd name="connsiteY14" fmla="*/ 101285 h 275909"/>
              <a:gd name="connsiteX15" fmla="*/ 58230 w 149034"/>
              <a:gd name="connsiteY15" fmla="*/ 107635 h 275909"/>
              <a:gd name="connsiteX16" fmla="*/ 48197 w 149034"/>
              <a:gd name="connsiteY16" fmla="*/ 110112 h 275909"/>
              <a:gd name="connsiteX17" fmla="*/ 48196 w 149034"/>
              <a:gd name="connsiteY17" fmla="*/ 125415 h 275909"/>
              <a:gd name="connsiteX18" fmla="*/ 56261 w 149034"/>
              <a:gd name="connsiteY18" fmla="*/ 124526 h 275909"/>
              <a:gd name="connsiteX19" fmla="*/ 62611 w 149034"/>
              <a:gd name="connsiteY19" fmla="*/ 131638 h 275909"/>
              <a:gd name="connsiteX20" fmla="*/ 62611 w 149034"/>
              <a:gd name="connsiteY20" fmla="*/ 164150 h 275909"/>
              <a:gd name="connsiteX21" fmla="*/ 60261 w 149034"/>
              <a:gd name="connsiteY21" fmla="*/ 171326 h 275909"/>
              <a:gd name="connsiteX22" fmla="*/ 48323 w 149034"/>
              <a:gd name="connsiteY22" fmla="*/ 174628 h 275909"/>
              <a:gd name="connsiteX23" fmla="*/ 48323 w 149034"/>
              <a:gd name="connsiteY23" fmla="*/ 189360 h 275909"/>
              <a:gd name="connsiteX24" fmla="*/ 65342 w 149034"/>
              <a:gd name="connsiteY24" fmla="*/ 186503 h 275909"/>
              <a:gd name="connsiteX25" fmla="*/ 75502 w 149034"/>
              <a:gd name="connsiteY25" fmla="*/ 177867 h 275909"/>
              <a:gd name="connsiteX26" fmla="*/ 76771 w 149034"/>
              <a:gd name="connsiteY26" fmla="*/ 126495 h 275909"/>
              <a:gd name="connsiteX27" fmla="*/ 67945 w 149034"/>
              <a:gd name="connsiteY27" fmla="*/ 115890 h 275909"/>
              <a:gd name="connsiteX28" fmla="*/ 77279 w 149034"/>
              <a:gd name="connsiteY28" fmla="*/ 101984 h 275909"/>
              <a:gd name="connsiteX29" fmla="*/ 77280 w 149034"/>
              <a:gd name="connsiteY29" fmla="*/ 71948 h 275909"/>
              <a:gd name="connsiteX30" fmla="*/ 39624 w 149034"/>
              <a:gd name="connsiteY30" fmla="*/ 50104 h 275909"/>
              <a:gd name="connsiteX31" fmla="*/ 0 w 149034"/>
              <a:gd name="connsiteY31" fmla="*/ 63249 h 275909"/>
              <a:gd name="connsiteX32" fmla="*/ 0 w 149034"/>
              <a:gd name="connsiteY32" fmla="*/ 251145 h 275909"/>
              <a:gd name="connsiteX33" fmla="*/ 0 w 149034"/>
              <a:gd name="connsiteY33" fmla="*/ 251145 h 275909"/>
              <a:gd name="connsiteX34" fmla="*/ 0 w 149034"/>
              <a:gd name="connsiteY34" fmla="*/ 275910 h 275909"/>
              <a:gd name="connsiteX35" fmla="*/ 148908 w 149034"/>
              <a:gd name="connsiteY35" fmla="*/ 271783 h 2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9034" h="275909">
                <a:moveTo>
                  <a:pt x="149034" y="271529"/>
                </a:moveTo>
                <a:lnTo>
                  <a:pt x="149034" y="236794"/>
                </a:lnTo>
                <a:lnTo>
                  <a:pt x="149034" y="236794"/>
                </a:lnTo>
                <a:lnTo>
                  <a:pt x="149034" y="48009"/>
                </a:lnTo>
                <a:lnTo>
                  <a:pt x="149034" y="48009"/>
                </a:lnTo>
                <a:lnTo>
                  <a:pt x="149034" y="14227"/>
                </a:lnTo>
                <a:cubicBezTo>
                  <a:pt x="149034" y="14227"/>
                  <a:pt x="76645" y="-18285"/>
                  <a:pt x="191" y="14989"/>
                </a:cubicBezTo>
                <a:lnTo>
                  <a:pt x="191" y="50041"/>
                </a:lnTo>
                <a:cubicBezTo>
                  <a:pt x="40831" y="29149"/>
                  <a:pt x="84328" y="31753"/>
                  <a:pt x="113729" y="37341"/>
                </a:cubicBezTo>
                <a:lnTo>
                  <a:pt x="113729" y="227841"/>
                </a:lnTo>
                <a:cubicBezTo>
                  <a:pt x="80902" y="221829"/>
                  <a:pt x="47113" y="223745"/>
                  <a:pt x="15177" y="233429"/>
                </a:cubicBezTo>
                <a:lnTo>
                  <a:pt x="15177" y="73790"/>
                </a:lnTo>
                <a:cubicBezTo>
                  <a:pt x="22098" y="71186"/>
                  <a:pt x="30734" y="68138"/>
                  <a:pt x="39497" y="65535"/>
                </a:cubicBezTo>
                <a:cubicBezTo>
                  <a:pt x="44704" y="63947"/>
                  <a:pt x="62103" y="59185"/>
                  <a:pt x="62357" y="77219"/>
                </a:cubicBezTo>
                <a:cubicBezTo>
                  <a:pt x="62357" y="85537"/>
                  <a:pt x="62357" y="89919"/>
                  <a:pt x="62357" y="101285"/>
                </a:cubicBezTo>
                <a:cubicBezTo>
                  <a:pt x="62416" y="104049"/>
                  <a:pt x="60779" y="106567"/>
                  <a:pt x="58230" y="107635"/>
                </a:cubicBezTo>
                <a:cubicBezTo>
                  <a:pt x="54958" y="108729"/>
                  <a:pt x="51602" y="109558"/>
                  <a:pt x="48197" y="110112"/>
                </a:cubicBezTo>
                <a:lnTo>
                  <a:pt x="48196" y="125415"/>
                </a:lnTo>
                <a:lnTo>
                  <a:pt x="56261" y="124526"/>
                </a:lnTo>
                <a:cubicBezTo>
                  <a:pt x="60960" y="124018"/>
                  <a:pt x="62611" y="126749"/>
                  <a:pt x="62611" y="131638"/>
                </a:cubicBezTo>
                <a:cubicBezTo>
                  <a:pt x="62611" y="142433"/>
                  <a:pt x="62611" y="164150"/>
                  <a:pt x="62611" y="164150"/>
                </a:cubicBezTo>
                <a:cubicBezTo>
                  <a:pt x="62705" y="166745"/>
                  <a:pt x="61873" y="169289"/>
                  <a:pt x="60261" y="171326"/>
                </a:cubicBezTo>
                <a:cubicBezTo>
                  <a:pt x="57721" y="174120"/>
                  <a:pt x="48323" y="174628"/>
                  <a:pt x="48323" y="174628"/>
                </a:cubicBezTo>
                <a:lnTo>
                  <a:pt x="48323" y="189360"/>
                </a:lnTo>
                <a:cubicBezTo>
                  <a:pt x="54083" y="189026"/>
                  <a:pt x="59789" y="188068"/>
                  <a:pt x="65342" y="186503"/>
                </a:cubicBezTo>
                <a:cubicBezTo>
                  <a:pt x="69691" y="185000"/>
                  <a:pt x="73318" y="181918"/>
                  <a:pt x="75502" y="177867"/>
                </a:cubicBezTo>
                <a:cubicBezTo>
                  <a:pt x="78232" y="170564"/>
                  <a:pt x="77788" y="140274"/>
                  <a:pt x="76771" y="126495"/>
                </a:cubicBezTo>
                <a:cubicBezTo>
                  <a:pt x="76453" y="121415"/>
                  <a:pt x="72882" y="117125"/>
                  <a:pt x="67945" y="115890"/>
                </a:cubicBezTo>
                <a:cubicBezTo>
                  <a:pt x="73342" y="113284"/>
                  <a:pt x="76911" y="107966"/>
                  <a:pt x="77279" y="101984"/>
                </a:cubicBezTo>
                <a:lnTo>
                  <a:pt x="77280" y="71948"/>
                </a:lnTo>
                <a:cubicBezTo>
                  <a:pt x="77280" y="51438"/>
                  <a:pt x="58230" y="44897"/>
                  <a:pt x="39624" y="50104"/>
                </a:cubicBezTo>
                <a:cubicBezTo>
                  <a:pt x="26118" y="53530"/>
                  <a:pt x="12875" y="57922"/>
                  <a:pt x="0" y="63249"/>
                </a:cubicBezTo>
                <a:lnTo>
                  <a:pt x="0" y="251145"/>
                </a:lnTo>
                <a:lnTo>
                  <a:pt x="0" y="251145"/>
                </a:lnTo>
                <a:lnTo>
                  <a:pt x="0" y="275910"/>
                </a:lnTo>
                <a:cubicBezTo>
                  <a:pt x="65342" y="236413"/>
                  <a:pt x="148908" y="271783"/>
                  <a:pt x="148908" y="271783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itle 442">
            <a:extLst>
              <a:ext uri="{FF2B5EF4-FFF2-40B4-BE49-F238E27FC236}">
                <a16:creationId xmlns:a16="http://schemas.microsoft.com/office/drawing/2014/main" id="{41A5A390-A940-984C-9BD7-B7EDC0E0F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6" y="1869440"/>
            <a:ext cx="7445375" cy="3119120"/>
          </a:xfrm>
          <a:prstGeom prst="rect">
            <a:avLst/>
          </a:prstGeom>
        </p:spPr>
        <p:txBody>
          <a:bodyPr anchor="ctr"/>
          <a:lstStyle>
            <a:lvl1pPr algn="ctr">
              <a:defRPr sz="5500" b="1">
                <a:solidFill>
                  <a:srgbClr val="0E4C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Title Here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DF24016-48EF-A643-A084-87C4A05F75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448800" y="7222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516B4711-541B-144F-85EB-EC22D1357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5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 -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lide Number Placeholder 5">
            <a:extLst>
              <a:ext uri="{FF2B5EF4-FFF2-40B4-BE49-F238E27FC236}">
                <a16:creationId xmlns:a16="http://schemas.microsoft.com/office/drawing/2014/main" id="{24F584A4-AEB2-A443-B13C-A030F4D48D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448800" y="7222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00" b="1">
                <a:solidFill>
                  <a:srgbClr val="F37123"/>
                </a:solidFill>
              </a:defRPr>
            </a:lvl1pPr>
          </a:lstStyle>
          <a:p>
            <a:fld id="{516B4711-541B-144F-85EB-EC22D13575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3DD759-A24B-9949-A012-4E2EE6A61BAE}"/>
              </a:ext>
            </a:extLst>
          </p:cNvPr>
          <p:cNvSpPr/>
          <p:nvPr userDrawn="1"/>
        </p:nvSpPr>
        <p:spPr>
          <a:xfrm>
            <a:off x="4067175" y="6172200"/>
            <a:ext cx="8128000" cy="6350"/>
          </a:xfrm>
          <a:custGeom>
            <a:avLst/>
            <a:gdLst>
              <a:gd name="connsiteX0" fmla="*/ 196863 w 8128000"/>
              <a:gd name="connsiteY0" fmla="*/ 0 h 6350"/>
              <a:gd name="connsiteX1" fmla="*/ 478803 w 8128000"/>
              <a:gd name="connsiteY1" fmla="*/ 0 h 6350"/>
              <a:gd name="connsiteX2" fmla="*/ 621347 w 8128000"/>
              <a:gd name="connsiteY2" fmla="*/ 0 h 6350"/>
              <a:gd name="connsiteX3" fmla="*/ 903288 w 8128000"/>
              <a:gd name="connsiteY3" fmla="*/ 0 h 6350"/>
              <a:gd name="connsiteX4" fmla="*/ 1045832 w 8128000"/>
              <a:gd name="connsiteY4" fmla="*/ 0 h 6350"/>
              <a:gd name="connsiteX5" fmla="*/ 1327773 w 8128000"/>
              <a:gd name="connsiteY5" fmla="*/ 0 h 6350"/>
              <a:gd name="connsiteX6" fmla="*/ 1475753 w 8128000"/>
              <a:gd name="connsiteY6" fmla="*/ 0 h 6350"/>
              <a:gd name="connsiteX7" fmla="*/ 1757693 w 8128000"/>
              <a:gd name="connsiteY7" fmla="*/ 0 h 6350"/>
              <a:gd name="connsiteX8" fmla="*/ 1900238 w 8128000"/>
              <a:gd name="connsiteY8" fmla="*/ 0 h 6350"/>
              <a:gd name="connsiteX9" fmla="*/ 2182171 w 8128000"/>
              <a:gd name="connsiteY9" fmla="*/ 0 h 6350"/>
              <a:gd name="connsiteX10" fmla="*/ 2324716 w 8128000"/>
              <a:gd name="connsiteY10" fmla="*/ 0 h 6350"/>
              <a:gd name="connsiteX11" fmla="*/ 2606656 w 8128000"/>
              <a:gd name="connsiteY11" fmla="*/ 0 h 6350"/>
              <a:gd name="connsiteX12" fmla="*/ 2749201 w 8128000"/>
              <a:gd name="connsiteY12" fmla="*/ 0 h 6350"/>
              <a:gd name="connsiteX13" fmla="*/ 3031141 w 8128000"/>
              <a:gd name="connsiteY13" fmla="*/ 0 h 6350"/>
              <a:gd name="connsiteX14" fmla="*/ 3179122 w 8128000"/>
              <a:gd name="connsiteY14" fmla="*/ 0 h 6350"/>
              <a:gd name="connsiteX15" fmla="*/ 3438582 w 8128000"/>
              <a:gd name="connsiteY15" fmla="*/ 0 h 6350"/>
              <a:gd name="connsiteX16" fmla="*/ 3461061 w 8128000"/>
              <a:gd name="connsiteY16" fmla="*/ 0 h 6350"/>
              <a:gd name="connsiteX17" fmla="*/ 3609048 w 8128000"/>
              <a:gd name="connsiteY17" fmla="*/ 0 h 6350"/>
              <a:gd name="connsiteX18" fmla="*/ 3890982 w 8128000"/>
              <a:gd name="connsiteY18" fmla="*/ 0 h 6350"/>
              <a:gd name="connsiteX19" fmla="*/ 4033533 w 8128000"/>
              <a:gd name="connsiteY19" fmla="*/ 0 h 6350"/>
              <a:gd name="connsiteX20" fmla="*/ 4057650 w 8128000"/>
              <a:gd name="connsiteY20" fmla="*/ 0 h 6350"/>
              <a:gd name="connsiteX21" fmla="*/ 8128000 w 8128000"/>
              <a:gd name="connsiteY21" fmla="*/ 0 h 6350"/>
              <a:gd name="connsiteX22" fmla="*/ 8128000 w 8128000"/>
              <a:gd name="connsiteY22" fmla="*/ 0 h 6350"/>
              <a:gd name="connsiteX23" fmla="*/ 0 w 8128000"/>
              <a:gd name="connsiteY23" fmla="*/ 0 h 6350"/>
              <a:gd name="connsiteX24" fmla="*/ 0 w 8128000"/>
              <a:gd name="connsiteY24" fmla="*/ 0 h 6350"/>
              <a:gd name="connsiteX25" fmla="*/ 56661 w 8128000"/>
              <a:gd name="connsiteY25" fmla="*/ 0 h 6350"/>
              <a:gd name="connsiteX26" fmla="*/ 196863 w 8128000"/>
              <a:gd name="connsiteY26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28000" h="6350">
                <a:moveTo>
                  <a:pt x="196863" y="0"/>
                </a:moveTo>
                <a:lnTo>
                  <a:pt x="478803" y="0"/>
                </a:lnTo>
                <a:lnTo>
                  <a:pt x="621347" y="0"/>
                </a:lnTo>
                <a:lnTo>
                  <a:pt x="903288" y="0"/>
                </a:lnTo>
                <a:lnTo>
                  <a:pt x="1045832" y="0"/>
                </a:lnTo>
                <a:lnTo>
                  <a:pt x="1327773" y="0"/>
                </a:lnTo>
                <a:lnTo>
                  <a:pt x="1475753" y="0"/>
                </a:lnTo>
                <a:lnTo>
                  <a:pt x="1757693" y="0"/>
                </a:lnTo>
                <a:lnTo>
                  <a:pt x="1900238" y="0"/>
                </a:lnTo>
                <a:lnTo>
                  <a:pt x="2182171" y="0"/>
                </a:lnTo>
                <a:lnTo>
                  <a:pt x="2324716" y="0"/>
                </a:lnTo>
                <a:lnTo>
                  <a:pt x="2606656" y="0"/>
                </a:lnTo>
                <a:lnTo>
                  <a:pt x="2749201" y="0"/>
                </a:lnTo>
                <a:lnTo>
                  <a:pt x="3031141" y="0"/>
                </a:lnTo>
                <a:lnTo>
                  <a:pt x="3179122" y="0"/>
                </a:lnTo>
                <a:lnTo>
                  <a:pt x="3438582" y="0"/>
                </a:lnTo>
                <a:lnTo>
                  <a:pt x="3461061" y="0"/>
                </a:lnTo>
                <a:lnTo>
                  <a:pt x="3609048" y="0"/>
                </a:lnTo>
                <a:lnTo>
                  <a:pt x="3890982" y="0"/>
                </a:lnTo>
                <a:lnTo>
                  <a:pt x="4033533" y="0"/>
                </a:lnTo>
                <a:lnTo>
                  <a:pt x="4057650" y="0"/>
                </a:lnTo>
                <a:lnTo>
                  <a:pt x="8128000" y="0"/>
                </a:lnTo>
                <a:lnTo>
                  <a:pt x="8128000" y="0"/>
                </a:lnTo>
                <a:lnTo>
                  <a:pt x="0" y="0"/>
                </a:lnTo>
                <a:lnTo>
                  <a:pt x="0" y="0"/>
                </a:lnTo>
                <a:lnTo>
                  <a:pt x="56661" y="0"/>
                </a:lnTo>
                <a:lnTo>
                  <a:pt x="196863" y="0"/>
                </a:lnTo>
                <a:close/>
              </a:path>
            </a:pathLst>
          </a:custGeom>
          <a:solidFill>
            <a:srgbClr val="0F4C8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B6E3667-126F-C447-A605-3CEE0244BD3F}"/>
              </a:ext>
            </a:extLst>
          </p:cNvPr>
          <p:cNvSpPr/>
          <p:nvPr userDrawn="1"/>
        </p:nvSpPr>
        <p:spPr>
          <a:xfrm>
            <a:off x="4067175" y="6172200"/>
            <a:ext cx="8128000" cy="685800"/>
          </a:xfrm>
          <a:custGeom>
            <a:avLst/>
            <a:gdLst>
              <a:gd name="connsiteX0" fmla="*/ 0 w 8128000"/>
              <a:gd name="connsiteY0" fmla="*/ 0 h 685800"/>
              <a:gd name="connsiteX1" fmla="*/ 8128000 w 8128000"/>
              <a:gd name="connsiteY1" fmla="*/ 0 h 685800"/>
              <a:gd name="connsiteX2" fmla="*/ 8128000 w 8128000"/>
              <a:gd name="connsiteY2" fmla="*/ 685800 h 685800"/>
              <a:gd name="connsiteX3" fmla="*/ 0 w 8128000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800">
                <a:moveTo>
                  <a:pt x="0" y="0"/>
                </a:moveTo>
                <a:lnTo>
                  <a:pt x="8128000" y="0"/>
                </a:lnTo>
                <a:lnTo>
                  <a:pt x="8128000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0F4C8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4A65E9E-7397-D947-A773-CB8FD29AD7A5}"/>
              </a:ext>
            </a:extLst>
          </p:cNvPr>
          <p:cNvSpPr/>
          <p:nvPr userDrawn="1"/>
        </p:nvSpPr>
        <p:spPr>
          <a:xfrm>
            <a:off x="4070350" y="6172200"/>
            <a:ext cx="8128000" cy="685800"/>
          </a:xfrm>
          <a:custGeom>
            <a:avLst/>
            <a:gdLst>
              <a:gd name="connsiteX0" fmla="*/ 0 w 8128000"/>
              <a:gd name="connsiteY0" fmla="*/ 0 h 685800"/>
              <a:gd name="connsiteX1" fmla="*/ 8128000 w 8128000"/>
              <a:gd name="connsiteY1" fmla="*/ 0 h 685800"/>
              <a:gd name="connsiteX2" fmla="*/ 8128000 w 8128000"/>
              <a:gd name="connsiteY2" fmla="*/ 685800 h 685800"/>
              <a:gd name="connsiteX3" fmla="*/ 0 w 8128000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800">
                <a:moveTo>
                  <a:pt x="0" y="0"/>
                </a:moveTo>
                <a:lnTo>
                  <a:pt x="8128000" y="0"/>
                </a:lnTo>
                <a:lnTo>
                  <a:pt x="8128000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0F4C8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654A488-AE9C-EE46-8219-15B68D679A1F}"/>
              </a:ext>
            </a:extLst>
          </p:cNvPr>
          <p:cNvSpPr/>
          <p:nvPr userDrawn="1"/>
        </p:nvSpPr>
        <p:spPr>
          <a:xfrm>
            <a:off x="11086782" y="6413500"/>
            <a:ext cx="172529" cy="205740"/>
          </a:xfrm>
          <a:custGeom>
            <a:avLst/>
            <a:gdLst>
              <a:gd name="connsiteX0" fmla="*/ 0 w 172529"/>
              <a:gd name="connsiteY0" fmla="*/ 0 h 205740"/>
              <a:gd name="connsiteX1" fmla="*/ 36132 w 172529"/>
              <a:gd name="connsiteY1" fmla="*/ 0 h 205740"/>
              <a:gd name="connsiteX2" fmla="*/ 36132 w 172529"/>
              <a:gd name="connsiteY2" fmla="*/ 82995 h 205740"/>
              <a:gd name="connsiteX3" fmla="*/ 136461 w 172529"/>
              <a:gd name="connsiteY3" fmla="*/ 82995 h 205740"/>
              <a:gd name="connsiteX4" fmla="*/ 136461 w 172529"/>
              <a:gd name="connsiteY4" fmla="*/ 0 h 205740"/>
              <a:gd name="connsiteX5" fmla="*/ 172530 w 172529"/>
              <a:gd name="connsiteY5" fmla="*/ 0 h 205740"/>
              <a:gd name="connsiteX6" fmla="*/ 172530 w 172529"/>
              <a:gd name="connsiteY6" fmla="*/ 205740 h 205740"/>
              <a:gd name="connsiteX7" fmla="*/ 136461 w 172529"/>
              <a:gd name="connsiteY7" fmla="*/ 205740 h 205740"/>
              <a:gd name="connsiteX8" fmla="*/ 136461 w 172529"/>
              <a:gd name="connsiteY8" fmla="*/ 115126 h 205740"/>
              <a:gd name="connsiteX9" fmla="*/ 36132 w 172529"/>
              <a:gd name="connsiteY9" fmla="*/ 115126 h 205740"/>
              <a:gd name="connsiteX10" fmla="*/ 36132 w 172529"/>
              <a:gd name="connsiteY10" fmla="*/ 205740 h 205740"/>
              <a:gd name="connsiteX11" fmla="*/ 0 w 172529"/>
              <a:gd name="connsiteY11" fmla="*/ 205740 h 205740"/>
              <a:gd name="connsiteX12" fmla="*/ 0 w 172529"/>
              <a:gd name="connsiteY1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529" h="205740">
                <a:moveTo>
                  <a:pt x="0" y="0"/>
                </a:moveTo>
                <a:lnTo>
                  <a:pt x="36132" y="0"/>
                </a:lnTo>
                <a:lnTo>
                  <a:pt x="36132" y="82995"/>
                </a:lnTo>
                <a:lnTo>
                  <a:pt x="136461" y="82995"/>
                </a:lnTo>
                <a:lnTo>
                  <a:pt x="136461" y="0"/>
                </a:lnTo>
                <a:lnTo>
                  <a:pt x="172530" y="0"/>
                </a:lnTo>
                <a:lnTo>
                  <a:pt x="172530" y="205740"/>
                </a:lnTo>
                <a:lnTo>
                  <a:pt x="136461" y="205740"/>
                </a:lnTo>
                <a:lnTo>
                  <a:pt x="136461" y="115126"/>
                </a:lnTo>
                <a:lnTo>
                  <a:pt x="36132" y="115126"/>
                </a:lnTo>
                <a:lnTo>
                  <a:pt x="36132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BDD2266-4226-5240-9FA4-70029378BA47}"/>
              </a:ext>
            </a:extLst>
          </p:cNvPr>
          <p:cNvSpPr/>
          <p:nvPr userDrawn="1"/>
        </p:nvSpPr>
        <p:spPr>
          <a:xfrm>
            <a:off x="11312906" y="6413500"/>
            <a:ext cx="168528" cy="205740"/>
          </a:xfrm>
          <a:custGeom>
            <a:avLst/>
            <a:gdLst>
              <a:gd name="connsiteX0" fmla="*/ 0 w 168528"/>
              <a:gd name="connsiteY0" fmla="*/ 0 h 205740"/>
              <a:gd name="connsiteX1" fmla="*/ 36068 w 168528"/>
              <a:gd name="connsiteY1" fmla="*/ 0 h 205740"/>
              <a:gd name="connsiteX2" fmla="*/ 36068 w 168528"/>
              <a:gd name="connsiteY2" fmla="*/ 92075 h 205740"/>
              <a:gd name="connsiteX3" fmla="*/ 36702 w 168528"/>
              <a:gd name="connsiteY3" fmla="*/ 92393 h 205740"/>
              <a:gd name="connsiteX4" fmla="*/ 117665 w 168528"/>
              <a:gd name="connsiteY4" fmla="*/ 0 h 205740"/>
              <a:gd name="connsiteX5" fmla="*/ 161162 w 168528"/>
              <a:gd name="connsiteY5" fmla="*/ 0 h 205740"/>
              <a:gd name="connsiteX6" fmla="*/ 76200 w 168528"/>
              <a:gd name="connsiteY6" fmla="*/ 95504 h 205740"/>
              <a:gd name="connsiteX7" fmla="*/ 168528 w 168528"/>
              <a:gd name="connsiteY7" fmla="*/ 205740 h 205740"/>
              <a:gd name="connsiteX8" fmla="*/ 123062 w 168528"/>
              <a:gd name="connsiteY8" fmla="*/ 205740 h 205740"/>
              <a:gd name="connsiteX9" fmla="*/ 36702 w 168528"/>
              <a:gd name="connsiteY9" fmla="*/ 101156 h 205740"/>
              <a:gd name="connsiteX10" fmla="*/ 36068 w 168528"/>
              <a:gd name="connsiteY10" fmla="*/ 101473 h 205740"/>
              <a:gd name="connsiteX11" fmla="*/ 36068 w 168528"/>
              <a:gd name="connsiteY11" fmla="*/ 205740 h 205740"/>
              <a:gd name="connsiteX12" fmla="*/ 0 w 168528"/>
              <a:gd name="connsiteY12" fmla="*/ 205740 h 205740"/>
              <a:gd name="connsiteX13" fmla="*/ 0 w 168528"/>
              <a:gd name="connsiteY13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528" h="205740">
                <a:moveTo>
                  <a:pt x="0" y="0"/>
                </a:moveTo>
                <a:lnTo>
                  <a:pt x="36068" y="0"/>
                </a:lnTo>
                <a:lnTo>
                  <a:pt x="36068" y="92075"/>
                </a:lnTo>
                <a:lnTo>
                  <a:pt x="36702" y="92393"/>
                </a:lnTo>
                <a:lnTo>
                  <a:pt x="117665" y="0"/>
                </a:lnTo>
                <a:lnTo>
                  <a:pt x="161162" y="0"/>
                </a:lnTo>
                <a:lnTo>
                  <a:pt x="76200" y="95504"/>
                </a:lnTo>
                <a:lnTo>
                  <a:pt x="168528" y="205740"/>
                </a:lnTo>
                <a:lnTo>
                  <a:pt x="123062" y="205740"/>
                </a:lnTo>
                <a:lnTo>
                  <a:pt x="36702" y="101156"/>
                </a:lnTo>
                <a:lnTo>
                  <a:pt x="36068" y="101473"/>
                </a:lnTo>
                <a:lnTo>
                  <a:pt x="36068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F090832-06C2-CA43-A286-F5F814AA5570}"/>
              </a:ext>
            </a:extLst>
          </p:cNvPr>
          <p:cNvSpPr/>
          <p:nvPr userDrawn="1"/>
        </p:nvSpPr>
        <p:spPr>
          <a:xfrm>
            <a:off x="11511343" y="6413500"/>
            <a:ext cx="147851" cy="205740"/>
          </a:xfrm>
          <a:custGeom>
            <a:avLst/>
            <a:gdLst>
              <a:gd name="connsiteX0" fmla="*/ 0 w 147851"/>
              <a:gd name="connsiteY0" fmla="*/ 0 h 205740"/>
              <a:gd name="connsiteX1" fmla="*/ 57150 w 147851"/>
              <a:gd name="connsiteY1" fmla="*/ 0 h 205740"/>
              <a:gd name="connsiteX2" fmla="*/ 115443 w 147851"/>
              <a:gd name="connsiteY2" fmla="*/ 11113 h 205740"/>
              <a:gd name="connsiteX3" fmla="*/ 139573 w 147851"/>
              <a:gd name="connsiteY3" fmla="*/ 52578 h 205740"/>
              <a:gd name="connsiteX4" fmla="*/ 108585 w 147851"/>
              <a:gd name="connsiteY4" fmla="*/ 94615 h 205740"/>
              <a:gd name="connsiteX5" fmla="*/ 108585 w 147851"/>
              <a:gd name="connsiteY5" fmla="*/ 95186 h 205740"/>
              <a:gd name="connsiteX6" fmla="*/ 147827 w 147851"/>
              <a:gd name="connsiteY6" fmla="*/ 144399 h 205740"/>
              <a:gd name="connsiteX7" fmla="*/ 120840 w 147851"/>
              <a:gd name="connsiteY7" fmla="*/ 192659 h 205740"/>
              <a:gd name="connsiteX8" fmla="*/ 57340 w 147851"/>
              <a:gd name="connsiteY8" fmla="*/ 205740 h 205740"/>
              <a:gd name="connsiteX9" fmla="*/ 190 w 147851"/>
              <a:gd name="connsiteY9" fmla="*/ 205740 h 205740"/>
              <a:gd name="connsiteX10" fmla="*/ 68199 w 147851"/>
              <a:gd name="connsiteY10" fmla="*/ 87566 h 205740"/>
              <a:gd name="connsiteX11" fmla="*/ 103759 w 147851"/>
              <a:gd name="connsiteY11" fmla="*/ 59690 h 205740"/>
              <a:gd name="connsiteX12" fmla="*/ 91059 w 147851"/>
              <a:gd name="connsiteY12" fmla="*/ 37211 h 205740"/>
              <a:gd name="connsiteX13" fmla="*/ 55308 w 147851"/>
              <a:gd name="connsiteY13" fmla="*/ 31559 h 205740"/>
              <a:gd name="connsiteX14" fmla="*/ 36258 w 147851"/>
              <a:gd name="connsiteY14" fmla="*/ 31559 h 205740"/>
              <a:gd name="connsiteX15" fmla="*/ 36258 w 147851"/>
              <a:gd name="connsiteY15" fmla="*/ 87566 h 205740"/>
              <a:gd name="connsiteX16" fmla="*/ 59118 w 147851"/>
              <a:gd name="connsiteY16" fmla="*/ 174181 h 205740"/>
              <a:gd name="connsiteX17" fmla="*/ 100075 w 147851"/>
              <a:gd name="connsiteY17" fmla="*/ 166815 h 205740"/>
              <a:gd name="connsiteX18" fmla="*/ 112013 w 147851"/>
              <a:gd name="connsiteY18" fmla="*/ 143510 h 205740"/>
              <a:gd name="connsiteX19" fmla="*/ 69342 w 147851"/>
              <a:gd name="connsiteY19" fmla="*/ 113411 h 205740"/>
              <a:gd name="connsiteX20" fmla="*/ 36131 w 147851"/>
              <a:gd name="connsiteY20" fmla="*/ 113411 h 205740"/>
              <a:gd name="connsiteX21" fmla="*/ 36131 w 147851"/>
              <a:gd name="connsiteY21" fmla="*/ 174181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7851" h="205740">
                <a:moveTo>
                  <a:pt x="0" y="0"/>
                </a:moveTo>
                <a:lnTo>
                  <a:pt x="57150" y="0"/>
                </a:lnTo>
                <a:cubicBezTo>
                  <a:pt x="84455" y="0"/>
                  <a:pt x="101600" y="2858"/>
                  <a:pt x="115443" y="11113"/>
                </a:cubicBezTo>
                <a:cubicBezTo>
                  <a:pt x="130642" y="19298"/>
                  <a:pt x="139965" y="35319"/>
                  <a:pt x="139573" y="52578"/>
                </a:cubicBezTo>
                <a:cubicBezTo>
                  <a:pt x="140071" y="72028"/>
                  <a:pt x="127311" y="89336"/>
                  <a:pt x="108585" y="94615"/>
                </a:cubicBezTo>
                <a:lnTo>
                  <a:pt x="108585" y="95186"/>
                </a:lnTo>
                <a:cubicBezTo>
                  <a:pt x="133985" y="101536"/>
                  <a:pt x="147827" y="118808"/>
                  <a:pt x="147827" y="144399"/>
                </a:cubicBezTo>
                <a:cubicBezTo>
                  <a:pt x="148422" y="164232"/>
                  <a:pt x="138049" y="182782"/>
                  <a:pt x="120840" y="192659"/>
                </a:cubicBezTo>
                <a:cubicBezTo>
                  <a:pt x="106045" y="201740"/>
                  <a:pt x="86740" y="205740"/>
                  <a:pt x="57340" y="205740"/>
                </a:cubicBezTo>
                <a:lnTo>
                  <a:pt x="190" y="205740"/>
                </a:lnTo>
                <a:close/>
                <a:moveTo>
                  <a:pt x="68199" y="87566"/>
                </a:moveTo>
                <a:cubicBezTo>
                  <a:pt x="88137" y="87566"/>
                  <a:pt x="103759" y="78994"/>
                  <a:pt x="103759" y="59690"/>
                </a:cubicBezTo>
                <a:cubicBezTo>
                  <a:pt x="104227" y="50372"/>
                  <a:pt x="99282" y="41619"/>
                  <a:pt x="91059" y="37211"/>
                </a:cubicBezTo>
                <a:cubicBezTo>
                  <a:pt x="83121" y="32703"/>
                  <a:pt x="73469" y="31559"/>
                  <a:pt x="55308" y="31559"/>
                </a:cubicBezTo>
                <a:lnTo>
                  <a:pt x="36258" y="31559"/>
                </a:lnTo>
                <a:lnTo>
                  <a:pt x="36258" y="87566"/>
                </a:lnTo>
                <a:close/>
                <a:moveTo>
                  <a:pt x="59118" y="174181"/>
                </a:moveTo>
                <a:cubicBezTo>
                  <a:pt x="80454" y="174181"/>
                  <a:pt x="92075" y="171958"/>
                  <a:pt x="100075" y="166815"/>
                </a:cubicBezTo>
                <a:cubicBezTo>
                  <a:pt x="107966" y="161768"/>
                  <a:pt x="112527" y="152863"/>
                  <a:pt x="112013" y="143510"/>
                </a:cubicBezTo>
                <a:cubicBezTo>
                  <a:pt x="112013" y="123634"/>
                  <a:pt x="96647" y="113411"/>
                  <a:pt x="69342" y="113411"/>
                </a:cubicBezTo>
                <a:lnTo>
                  <a:pt x="36131" y="113411"/>
                </a:lnTo>
                <a:lnTo>
                  <a:pt x="36131" y="174181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BFA97F0-02C6-9549-972B-07D14864DFCD}"/>
              </a:ext>
            </a:extLst>
          </p:cNvPr>
          <p:cNvSpPr/>
          <p:nvPr userDrawn="1"/>
        </p:nvSpPr>
        <p:spPr>
          <a:xfrm>
            <a:off x="11701208" y="6413500"/>
            <a:ext cx="172784" cy="205740"/>
          </a:xfrm>
          <a:custGeom>
            <a:avLst/>
            <a:gdLst>
              <a:gd name="connsiteX0" fmla="*/ 137795 w 172784"/>
              <a:gd name="connsiteY0" fmla="*/ 0 h 205740"/>
              <a:gd name="connsiteX1" fmla="*/ 137795 w 172784"/>
              <a:gd name="connsiteY1" fmla="*/ 103188 h 205740"/>
              <a:gd name="connsiteX2" fmla="*/ 129540 w 172784"/>
              <a:gd name="connsiteY2" fmla="*/ 152019 h 205740"/>
              <a:gd name="connsiteX3" fmla="*/ 87503 w 172784"/>
              <a:gd name="connsiteY3" fmla="*/ 172783 h 205740"/>
              <a:gd name="connsiteX4" fmla="*/ 44006 w 172784"/>
              <a:gd name="connsiteY4" fmla="*/ 151194 h 205740"/>
              <a:gd name="connsiteX5" fmla="*/ 36068 w 172784"/>
              <a:gd name="connsiteY5" fmla="*/ 102616 h 205740"/>
              <a:gd name="connsiteX6" fmla="*/ 36068 w 172784"/>
              <a:gd name="connsiteY6" fmla="*/ 0 h 205740"/>
              <a:gd name="connsiteX7" fmla="*/ 0 w 172784"/>
              <a:gd name="connsiteY7" fmla="*/ 0 h 205740"/>
              <a:gd name="connsiteX8" fmla="*/ 0 w 172784"/>
              <a:gd name="connsiteY8" fmla="*/ 104839 h 205740"/>
              <a:gd name="connsiteX9" fmla="*/ 14478 w 172784"/>
              <a:gd name="connsiteY9" fmla="*/ 172530 h 205740"/>
              <a:gd name="connsiteX10" fmla="*/ 86106 w 172784"/>
              <a:gd name="connsiteY10" fmla="*/ 205740 h 205740"/>
              <a:gd name="connsiteX11" fmla="*/ 157988 w 172784"/>
              <a:gd name="connsiteY11" fmla="*/ 173101 h 205740"/>
              <a:gd name="connsiteX12" fmla="*/ 172784 w 172784"/>
              <a:gd name="connsiteY12" fmla="*/ 102616 h 205740"/>
              <a:gd name="connsiteX13" fmla="*/ 172784 w 172784"/>
              <a:gd name="connsiteY13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784" h="205740">
                <a:moveTo>
                  <a:pt x="137795" y="0"/>
                </a:moveTo>
                <a:lnTo>
                  <a:pt x="137795" y="103188"/>
                </a:lnTo>
                <a:cubicBezTo>
                  <a:pt x="137795" y="125603"/>
                  <a:pt x="136081" y="141288"/>
                  <a:pt x="129540" y="152019"/>
                </a:cubicBezTo>
                <a:cubicBezTo>
                  <a:pt x="122174" y="164719"/>
                  <a:pt x="109093" y="172783"/>
                  <a:pt x="87503" y="172783"/>
                </a:cubicBezTo>
                <a:cubicBezTo>
                  <a:pt x="63627" y="172783"/>
                  <a:pt x="50864" y="163131"/>
                  <a:pt x="44006" y="151194"/>
                </a:cubicBezTo>
                <a:cubicBezTo>
                  <a:pt x="38036" y="140653"/>
                  <a:pt x="36068" y="126746"/>
                  <a:pt x="36068" y="102616"/>
                </a:cubicBezTo>
                <a:lnTo>
                  <a:pt x="36068" y="0"/>
                </a:lnTo>
                <a:lnTo>
                  <a:pt x="0" y="0"/>
                </a:lnTo>
                <a:lnTo>
                  <a:pt x="0" y="104839"/>
                </a:lnTo>
                <a:cubicBezTo>
                  <a:pt x="0" y="132715"/>
                  <a:pt x="3111" y="155639"/>
                  <a:pt x="14478" y="172530"/>
                </a:cubicBezTo>
                <a:cubicBezTo>
                  <a:pt x="28131" y="193231"/>
                  <a:pt x="53149" y="205740"/>
                  <a:pt x="86106" y="205740"/>
                </a:cubicBezTo>
                <a:cubicBezTo>
                  <a:pt x="117856" y="205740"/>
                  <a:pt x="143764" y="194119"/>
                  <a:pt x="157988" y="173101"/>
                </a:cubicBezTo>
                <a:cubicBezTo>
                  <a:pt x="169609" y="155766"/>
                  <a:pt x="172784" y="133032"/>
                  <a:pt x="172784" y="102616"/>
                </a:cubicBezTo>
                <a:lnTo>
                  <a:pt x="172784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660D21-9981-E040-8F98-3E60634E49D3}"/>
              </a:ext>
            </a:extLst>
          </p:cNvPr>
          <p:cNvSpPr/>
          <p:nvPr userDrawn="1"/>
        </p:nvSpPr>
        <p:spPr>
          <a:xfrm>
            <a:off x="10700257" y="6383642"/>
            <a:ext cx="317881" cy="302918"/>
          </a:xfrm>
          <a:custGeom>
            <a:avLst/>
            <a:gdLst>
              <a:gd name="connsiteX0" fmla="*/ 160465 w 317881"/>
              <a:gd name="connsiteY0" fmla="*/ 243154 h 302918"/>
              <a:gd name="connsiteX1" fmla="*/ 35306 w 317881"/>
              <a:gd name="connsiteY1" fmla="*/ 232486 h 302918"/>
              <a:gd name="connsiteX2" fmla="*/ 35306 w 317881"/>
              <a:gd name="connsiteY2" fmla="*/ 38684 h 302918"/>
              <a:gd name="connsiteX3" fmla="*/ 133668 w 317881"/>
              <a:gd name="connsiteY3" fmla="*/ 43955 h 302918"/>
              <a:gd name="connsiteX4" fmla="*/ 133668 w 317881"/>
              <a:gd name="connsiteY4" fmla="*/ 10173 h 302918"/>
              <a:gd name="connsiteX5" fmla="*/ 0 w 317881"/>
              <a:gd name="connsiteY5" fmla="*/ 18110 h 302918"/>
              <a:gd name="connsiteX6" fmla="*/ 0 w 317881"/>
              <a:gd name="connsiteY6" fmla="*/ 55258 h 302918"/>
              <a:gd name="connsiteX7" fmla="*/ 0 w 317881"/>
              <a:gd name="connsiteY7" fmla="*/ 55258 h 302918"/>
              <a:gd name="connsiteX8" fmla="*/ 0 w 317881"/>
              <a:gd name="connsiteY8" fmla="*/ 240488 h 302918"/>
              <a:gd name="connsiteX9" fmla="*/ 0 w 317881"/>
              <a:gd name="connsiteY9" fmla="*/ 240488 h 302918"/>
              <a:gd name="connsiteX10" fmla="*/ 0 w 317881"/>
              <a:gd name="connsiteY10" fmla="*/ 274333 h 302918"/>
              <a:gd name="connsiteX11" fmla="*/ 152400 w 317881"/>
              <a:gd name="connsiteY11" fmla="*/ 277190 h 302918"/>
              <a:gd name="connsiteX12" fmla="*/ 317881 w 317881"/>
              <a:gd name="connsiteY12" fmla="*/ 297447 h 302918"/>
              <a:gd name="connsiteX13" fmla="*/ 317881 w 317881"/>
              <a:gd name="connsiteY13" fmla="*/ 247536 h 302918"/>
              <a:gd name="connsiteX14" fmla="*/ 160338 w 317881"/>
              <a:gd name="connsiteY14" fmla="*/ 243154 h 3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881" h="302918">
                <a:moveTo>
                  <a:pt x="160465" y="243154"/>
                </a:moveTo>
                <a:cubicBezTo>
                  <a:pt x="120149" y="229878"/>
                  <a:pt x="77287" y="226225"/>
                  <a:pt x="35306" y="232486"/>
                </a:cubicBezTo>
                <a:lnTo>
                  <a:pt x="35306" y="38684"/>
                </a:lnTo>
                <a:cubicBezTo>
                  <a:pt x="67764" y="29427"/>
                  <a:pt x="102385" y="31282"/>
                  <a:pt x="133668" y="43955"/>
                </a:cubicBezTo>
                <a:lnTo>
                  <a:pt x="133668" y="10173"/>
                </a:lnTo>
                <a:cubicBezTo>
                  <a:pt x="89928" y="-5755"/>
                  <a:pt x="41548" y="-2882"/>
                  <a:pt x="0" y="18110"/>
                </a:cubicBezTo>
                <a:lnTo>
                  <a:pt x="0" y="55258"/>
                </a:lnTo>
                <a:lnTo>
                  <a:pt x="0" y="55258"/>
                </a:lnTo>
                <a:lnTo>
                  <a:pt x="0" y="240488"/>
                </a:lnTo>
                <a:lnTo>
                  <a:pt x="0" y="240488"/>
                </a:lnTo>
                <a:lnTo>
                  <a:pt x="0" y="274333"/>
                </a:lnTo>
                <a:cubicBezTo>
                  <a:pt x="77407" y="246520"/>
                  <a:pt x="152400" y="277190"/>
                  <a:pt x="152400" y="277190"/>
                </a:cubicBezTo>
                <a:cubicBezTo>
                  <a:pt x="259461" y="318783"/>
                  <a:pt x="317881" y="297447"/>
                  <a:pt x="317881" y="297447"/>
                </a:cubicBezTo>
                <a:lnTo>
                  <a:pt x="317881" y="247536"/>
                </a:lnTo>
                <a:cubicBezTo>
                  <a:pt x="317881" y="247536"/>
                  <a:pt x="269240" y="278079"/>
                  <a:pt x="160338" y="243154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9412027-C2A8-5048-BD74-6453FA59B143}"/>
              </a:ext>
            </a:extLst>
          </p:cNvPr>
          <p:cNvSpPr/>
          <p:nvPr userDrawn="1"/>
        </p:nvSpPr>
        <p:spPr>
          <a:xfrm>
            <a:off x="10860976" y="6390164"/>
            <a:ext cx="74548" cy="171671"/>
          </a:xfrm>
          <a:custGeom>
            <a:avLst/>
            <a:gdLst>
              <a:gd name="connsiteX0" fmla="*/ 0 w 74548"/>
              <a:gd name="connsiteY0" fmla="*/ 34067 h 171671"/>
              <a:gd name="connsiteX1" fmla="*/ 0 w 74548"/>
              <a:gd name="connsiteY1" fmla="*/ 171672 h 171671"/>
              <a:gd name="connsiteX2" fmla="*/ 12192 w 74548"/>
              <a:gd name="connsiteY2" fmla="*/ 168941 h 171671"/>
              <a:gd name="connsiteX3" fmla="*/ 74549 w 74548"/>
              <a:gd name="connsiteY3" fmla="*/ 167925 h 171671"/>
              <a:gd name="connsiteX4" fmla="*/ 74549 w 74548"/>
              <a:gd name="connsiteY4" fmla="*/ 156051 h 171671"/>
              <a:gd name="connsiteX5" fmla="*/ 74549 w 74548"/>
              <a:gd name="connsiteY5" fmla="*/ 156051 h 171671"/>
              <a:gd name="connsiteX6" fmla="*/ 74549 w 74548"/>
              <a:gd name="connsiteY6" fmla="*/ 1746 h 171671"/>
              <a:gd name="connsiteX7" fmla="*/ 59563 w 74548"/>
              <a:gd name="connsiteY7" fmla="*/ 31 h 171671"/>
              <a:gd name="connsiteX8" fmla="*/ 59563 w 74548"/>
              <a:gd name="connsiteY8" fmla="*/ 152431 h 171671"/>
              <a:gd name="connsiteX9" fmla="*/ 15113 w 74548"/>
              <a:gd name="connsiteY9" fmla="*/ 154273 h 171671"/>
              <a:gd name="connsiteX10" fmla="*/ 15113 w 74548"/>
              <a:gd name="connsiteY10" fmla="*/ 29241 h 171671"/>
              <a:gd name="connsiteX11" fmla="*/ 64 w 74548"/>
              <a:gd name="connsiteY11" fmla="*/ 34004 h 17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48" h="171671">
                <a:moveTo>
                  <a:pt x="0" y="34067"/>
                </a:moveTo>
                <a:lnTo>
                  <a:pt x="0" y="171672"/>
                </a:lnTo>
                <a:cubicBezTo>
                  <a:pt x="3997" y="170487"/>
                  <a:pt x="8071" y="169575"/>
                  <a:pt x="12192" y="168941"/>
                </a:cubicBezTo>
                <a:cubicBezTo>
                  <a:pt x="32831" y="165720"/>
                  <a:pt x="53817" y="165378"/>
                  <a:pt x="74549" y="167925"/>
                </a:cubicBezTo>
                <a:lnTo>
                  <a:pt x="74549" y="156051"/>
                </a:lnTo>
                <a:lnTo>
                  <a:pt x="74549" y="156051"/>
                </a:lnTo>
                <a:lnTo>
                  <a:pt x="74549" y="1746"/>
                </a:lnTo>
                <a:cubicBezTo>
                  <a:pt x="69667" y="432"/>
                  <a:pt x="64615" y="-146"/>
                  <a:pt x="59563" y="31"/>
                </a:cubicBezTo>
                <a:lnTo>
                  <a:pt x="59563" y="152431"/>
                </a:lnTo>
                <a:cubicBezTo>
                  <a:pt x="44721" y="151714"/>
                  <a:pt x="29845" y="152330"/>
                  <a:pt x="15113" y="154273"/>
                </a:cubicBezTo>
                <a:lnTo>
                  <a:pt x="15113" y="29241"/>
                </a:lnTo>
                <a:cubicBezTo>
                  <a:pt x="9885" y="30063"/>
                  <a:pt x="4812" y="31668"/>
                  <a:pt x="64" y="34004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60C3D59-B795-F444-8AB1-C629FB6CFA7D}"/>
              </a:ext>
            </a:extLst>
          </p:cNvPr>
          <p:cNvSpPr/>
          <p:nvPr userDrawn="1"/>
        </p:nvSpPr>
        <p:spPr>
          <a:xfrm>
            <a:off x="10833798" y="6343583"/>
            <a:ext cx="149034" cy="275909"/>
          </a:xfrm>
          <a:custGeom>
            <a:avLst/>
            <a:gdLst>
              <a:gd name="connsiteX0" fmla="*/ 149034 w 149034"/>
              <a:gd name="connsiteY0" fmla="*/ 271529 h 275909"/>
              <a:gd name="connsiteX1" fmla="*/ 149034 w 149034"/>
              <a:gd name="connsiteY1" fmla="*/ 236794 h 275909"/>
              <a:gd name="connsiteX2" fmla="*/ 149034 w 149034"/>
              <a:gd name="connsiteY2" fmla="*/ 236794 h 275909"/>
              <a:gd name="connsiteX3" fmla="*/ 149034 w 149034"/>
              <a:gd name="connsiteY3" fmla="*/ 48009 h 275909"/>
              <a:gd name="connsiteX4" fmla="*/ 149034 w 149034"/>
              <a:gd name="connsiteY4" fmla="*/ 48009 h 275909"/>
              <a:gd name="connsiteX5" fmla="*/ 149034 w 149034"/>
              <a:gd name="connsiteY5" fmla="*/ 14227 h 275909"/>
              <a:gd name="connsiteX6" fmla="*/ 191 w 149034"/>
              <a:gd name="connsiteY6" fmla="*/ 14989 h 275909"/>
              <a:gd name="connsiteX7" fmla="*/ 191 w 149034"/>
              <a:gd name="connsiteY7" fmla="*/ 50041 h 275909"/>
              <a:gd name="connsiteX8" fmla="*/ 113729 w 149034"/>
              <a:gd name="connsiteY8" fmla="*/ 37341 h 275909"/>
              <a:gd name="connsiteX9" fmla="*/ 113729 w 149034"/>
              <a:gd name="connsiteY9" fmla="*/ 227841 h 275909"/>
              <a:gd name="connsiteX10" fmla="*/ 15177 w 149034"/>
              <a:gd name="connsiteY10" fmla="*/ 233429 h 275909"/>
              <a:gd name="connsiteX11" fmla="*/ 15177 w 149034"/>
              <a:gd name="connsiteY11" fmla="*/ 73790 h 275909"/>
              <a:gd name="connsiteX12" fmla="*/ 39497 w 149034"/>
              <a:gd name="connsiteY12" fmla="*/ 65535 h 275909"/>
              <a:gd name="connsiteX13" fmla="*/ 62357 w 149034"/>
              <a:gd name="connsiteY13" fmla="*/ 77219 h 275909"/>
              <a:gd name="connsiteX14" fmla="*/ 62357 w 149034"/>
              <a:gd name="connsiteY14" fmla="*/ 101285 h 275909"/>
              <a:gd name="connsiteX15" fmla="*/ 58230 w 149034"/>
              <a:gd name="connsiteY15" fmla="*/ 107635 h 275909"/>
              <a:gd name="connsiteX16" fmla="*/ 48197 w 149034"/>
              <a:gd name="connsiteY16" fmla="*/ 110112 h 275909"/>
              <a:gd name="connsiteX17" fmla="*/ 48196 w 149034"/>
              <a:gd name="connsiteY17" fmla="*/ 125415 h 275909"/>
              <a:gd name="connsiteX18" fmla="*/ 56261 w 149034"/>
              <a:gd name="connsiteY18" fmla="*/ 124526 h 275909"/>
              <a:gd name="connsiteX19" fmla="*/ 62611 w 149034"/>
              <a:gd name="connsiteY19" fmla="*/ 131638 h 275909"/>
              <a:gd name="connsiteX20" fmla="*/ 62611 w 149034"/>
              <a:gd name="connsiteY20" fmla="*/ 164150 h 275909"/>
              <a:gd name="connsiteX21" fmla="*/ 60261 w 149034"/>
              <a:gd name="connsiteY21" fmla="*/ 171326 h 275909"/>
              <a:gd name="connsiteX22" fmla="*/ 48323 w 149034"/>
              <a:gd name="connsiteY22" fmla="*/ 174628 h 275909"/>
              <a:gd name="connsiteX23" fmla="*/ 48323 w 149034"/>
              <a:gd name="connsiteY23" fmla="*/ 189360 h 275909"/>
              <a:gd name="connsiteX24" fmla="*/ 65342 w 149034"/>
              <a:gd name="connsiteY24" fmla="*/ 186503 h 275909"/>
              <a:gd name="connsiteX25" fmla="*/ 75502 w 149034"/>
              <a:gd name="connsiteY25" fmla="*/ 177867 h 275909"/>
              <a:gd name="connsiteX26" fmla="*/ 76771 w 149034"/>
              <a:gd name="connsiteY26" fmla="*/ 126495 h 275909"/>
              <a:gd name="connsiteX27" fmla="*/ 67945 w 149034"/>
              <a:gd name="connsiteY27" fmla="*/ 115890 h 275909"/>
              <a:gd name="connsiteX28" fmla="*/ 77279 w 149034"/>
              <a:gd name="connsiteY28" fmla="*/ 101984 h 275909"/>
              <a:gd name="connsiteX29" fmla="*/ 77280 w 149034"/>
              <a:gd name="connsiteY29" fmla="*/ 71948 h 275909"/>
              <a:gd name="connsiteX30" fmla="*/ 39624 w 149034"/>
              <a:gd name="connsiteY30" fmla="*/ 50104 h 275909"/>
              <a:gd name="connsiteX31" fmla="*/ 0 w 149034"/>
              <a:gd name="connsiteY31" fmla="*/ 63249 h 275909"/>
              <a:gd name="connsiteX32" fmla="*/ 0 w 149034"/>
              <a:gd name="connsiteY32" fmla="*/ 251145 h 275909"/>
              <a:gd name="connsiteX33" fmla="*/ 0 w 149034"/>
              <a:gd name="connsiteY33" fmla="*/ 251145 h 275909"/>
              <a:gd name="connsiteX34" fmla="*/ 0 w 149034"/>
              <a:gd name="connsiteY34" fmla="*/ 275910 h 275909"/>
              <a:gd name="connsiteX35" fmla="*/ 148908 w 149034"/>
              <a:gd name="connsiteY35" fmla="*/ 271783 h 2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9034" h="275909">
                <a:moveTo>
                  <a:pt x="149034" y="271529"/>
                </a:moveTo>
                <a:lnTo>
                  <a:pt x="149034" y="236794"/>
                </a:lnTo>
                <a:lnTo>
                  <a:pt x="149034" y="236794"/>
                </a:lnTo>
                <a:lnTo>
                  <a:pt x="149034" y="48009"/>
                </a:lnTo>
                <a:lnTo>
                  <a:pt x="149034" y="48009"/>
                </a:lnTo>
                <a:lnTo>
                  <a:pt x="149034" y="14227"/>
                </a:lnTo>
                <a:cubicBezTo>
                  <a:pt x="149034" y="14227"/>
                  <a:pt x="76645" y="-18285"/>
                  <a:pt x="191" y="14989"/>
                </a:cubicBezTo>
                <a:lnTo>
                  <a:pt x="191" y="50041"/>
                </a:lnTo>
                <a:cubicBezTo>
                  <a:pt x="40831" y="29149"/>
                  <a:pt x="84328" y="31753"/>
                  <a:pt x="113729" y="37341"/>
                </a:cubicBezTo>
                <a:lnTo>
                  <a:pt x="113729" y="227841"/>
                </a:lnTo>
                <a:cubicBezTo>
                  <a:pt x="80902" y="221829"/>
                  <a:pt x="47113" y="223745"/>
                  <a:pt x="15177" y="233429"/>
                </a:cubicBezTo>
                <a:lnTo>
                  <a:pt x="15177" y="73790"/>
                </a:lnTo>
                <a:cubicBezTo>
                  <a:pt x="22098" y="71186"/>
                  <a:pt x="30734" y="68138"/>
                  <a:pt x="39497" y="65535"/>
                </a:cubicBezTo>
                <a:cubicBezTo>
                  <a:pt x="44704" y="63947"/>
                  <a:pt x="62103" y="59185"/>
                  <a:pt x="62357" y="77219"/>
                </a:cubicBezTo>
                <a:cubicBezTo>
                  <a:pt x="62357" y="85537"/>
                  <a:pt x="62357" y="89919"/>
                  <a:pt x="62357" y="101285"/>
                </a:cubicBezTo>
                <a:cubicBezTo>
                  <a:pt x="62416" y="104049"/>
                  <a:pt x="60779" y="106567"/>
                  <a:pt x="58230" y="107635"/>
                </a:cubicBezTo>
                <a:cubicBezTo>
                  <a:pt x="54958" y="108729"/>
                  <a:pt x="51602" y="109558"/>
                  <a:pt x="48197" y="110112"/>
                </a:cubicBezTo>
                <a:lnTo>
                  <a:pt x="48196" y="125415"/>
                </a:lnTo>
                <a:lnTo>
                  <a:pt x="56261" y="124526"/>
                </a:lnTo>
                <a:cubicBezTo>
                  <a:pt x="60960" y="124018"/>
                  <a:pt x="62611" y="126749"/>
                  <a:pt x="62611" y="131638"/>
                </a:cubicBezTo>
                <a:cubicBezTo>
                  <a:pt x="62611" y="142433"/>
                  <a:pt x="62611" y="164150"/>
                  <a:pt x="62611" y="164150"/>
                </a:cubicBezTo>
                <a:cubicBezTo>
                  <a:pt x="62705" y="166745"/>
                  <a:pt x="61873" y="169289"/>
                  <a:pt x="60261" y="171326"/>
                </a:cubicBezTo>
                <a:cubicBezTo>
                  <a:pt x="57721" y="174120"/>
                  <a:pt x="48323" y="174628"/>
                  <a:pt x="48323" y="174628"/>
                </a:cubicBezTo>
                <a:lnTo>
                  <a:pt x="48323" y="189360"/>
                </a:lnTo>
                <a:cubicBezTo>
                  <a:pt x="54083" y="189026"/>
                  <a:pt x="59789" y="188068"/>
                  <a:pt x="65342" y="186503"/>
                </a:cubicBezTo>
                <a:cubicBezTo>
                  <a:pt x="69691" y="185000"/>
                  <a:pt x="73318" y="181918"/>
                  <a:pt x="75502" y="177867"/>
                </a:cubicBezTo>
                <a:cubicBezTo>
                  <a:pt x="78232" y="170564"/>
                  <a:pt x="77788" y="140274"/>
                  <a:pt x="76771" y="126495"/>
                </a:cubicBezTo>
                <a:cubicBezTo>
                  <a:pt x="76453" y="121415"/>
                  <a:pt x="72882" y="117125"/>
                  <a:pt x="67945" y="115890"/>
                </a:cubicBezTo>
                <a:cubicBezTo>
                  <a:pt x="73342" y="113284"/>
                  <a:pt x="76911" y="107966"/>
                  <a:pt x="77279" y="101984"/>
                </a:cubicBezTo>
                <a:lnTo>
                  <a:pt x="77280" y="71948"/>
                </a:lnTo>
                <a:cubicBezTo>
                  <a:pt x="77280" y="51438"/>
                  <a:pt x="58230" y="44897"/>
                  <a:pt x="39624" y="50104"/>
                </a:cubicBezTo>
                <a:cubicBezTo>
                  <a:pt x="26118" y="53530"/>
                  <a:pt x="12875" y="57922"/>
                  <a:pt x="0" y="63249"/>
                </a:cubicBezTo>
                <a:lnTo>
                  <a:pt x="0" y="251145"/>
                </a:lnTo>
                <a:lnTo>
                  <a:pt x="0" y="251145"/>
                </a:lnTo>
                <a:lnTo>
                  <a:pt x="0" y="275910"/>
                </a:lnTo>
                <a:cubicBezTo>
                  <a:pt x="65342" y="236413"/>
                  <a:pt x="148908" y="271783"/>
                  <a:pt x="148908" y="271783"/>
                </a:cubicBezTo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6721C91-B7B3-C048-88CD-D7FCB5A9FB81}"/>
              </a:ext>
            </a:extLst>
          </p:cNvPr>
          <p:cNvSpPr/>
          <p:nvPr userDrawn="1"/>
        </p:nvSpPr>
        <p:spPr>
          <a:xfrm>
            <a:off x="317500" y="317500"/>
            <a:ext cx="11557000" cy="5537200"/>
          </a:xfrm>
          <a:custGeom>
            <a:avLst/>
            <a:gdLst>
              <a:gd name="connsiteX0" fmla="*/ 0 w 11557000"/>
              <a:gd name="connsiteY0" fmla="*/ 0 h 5537200"/>
              <a:gd name="connsiteX1" fmla="*/ 11557000 w 11557000"/>
              <a:gd name="connsiteY1" fmla="*/ 0 h 5537200"/>
              <a:gd name="connsiteX2" fmla="*/ 11557000 w 11557000"/>
              <a:gd name="connsiteY2" fmla="*/ 5537200 h 5537200"/>
              <a:gd name="connsiteX3" fmla="*/ 0 w 115570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57000" h="5537200">
                <a:moveTo>
                  <a:pt x="0" y="0"/>
                </a:moveTo>
                <a:lnTo>
                  <a:pt x="11557000" y="0"/>
                </a:lnTo>
                <a:lnTo>
                  <a:pt x="11557000" y="5537200"/>
                </a:lnTo>
                <a:lnTo>
                  <a:pt x="0" y="5537200"/>
                </a:lnTo>
                <a:close/>
              </a:path>
            </a:pathLst>
          </a:custGeom>
          <a:solidFill>
            <a:srgbClr val="EAEAE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66E97CC-F252-454D-9EF1-0F6C3404DF40}"/>
              </a:ext>
            </a:extLst>
          </p:cNvPr>
          <p:cNvSpPr/>
          <p:nvPr userDrawn="1"/>
        </p:nvSpPr>
        <p:spPr>
          <a:xfrm>
            <a:off x="0" y="6172200"/>
            <a:ext cx="8128000" cy="685800"/>
          </a:xfrm>
          <a:custGeom>
            <a:avLst/>
            <a:gdLst>
              <a:gd name="connsiteX0" fmla="*/ 0 w 8128000"/>
              <a:gd name="connsiteY0" fmla="*/ 0 h 685800"/>
              <a:gd name="connsiteX1" fmla="*/ 8128000 w 8128000"/>
              <a:gd name="connsiteY1" fmla="*/ 0 h 685800"/>
              <a:gd name="connsiteX2" fmla="*/ 8128000 w 8128000"/>
              <a:gd name="connsiteY2" fmla="*/ 685800 h 685800"/>
              <a:gd name="connsiteX3" fmla="*/ 0 w 8128000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800">
                <a:moveTo>
                  <a:pt x="0" y="0"/>
                </a:moveTo>
                <a:lnTo>
                  <a:pt x="8128000" y="0"/>
                </a:lnTo>
                <a:lnTo>
                  <a:pt x="8128000" y="685800"/>
                </a:lnTo>
                <a:lnTo>
                  <a:pt x="0" y="685800"/>
                </a:lnTo>
                <a:close/>
              </a:path>
            </a:pathLst>
          </a:custGeom>
          <a:solidFill>
            <a:srgbClr val="F2722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itle 442">
            <a:extLst>
              <a:ext uri="{FF2B5EF4-FFF2-40B4-BE49-F238E27FC236}">
                <a16:creationId xmlns:a16="http://schemas.microsoft.com/office/drawing/2014/main" id="{D2DAEA35-48D5-2142-8397-5B4AB21B1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08" y="692257"/>
            <a:ext cx="10644824" cy="864870"/>
          </a:xfrm>
          <a:prstGeom prst="rect">
            <a:avLst/>
          </a:prstGeom>
        </p:spPr>
        <p:txBody>
          <a:bodyPr anchor="t"/>
          <a:lstStyle>
            <a:lvl1pPr algn="l">
              <a:defRPr sz="5500" b="1">
                <a:solidFill>
                  <a:srgbClr val="F37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Title Here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163FE09-4320-0A49-8C38-9D34795D56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09" y="1662711"/>
            <a:ext cx="10644824" cy="4204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E4C8B"/>
                </a:solidFill>
              </a:defRPr>
            </a:lvl1pPr>
          </a:lstStyle>
          <a:p>
            <a:pPr lvl="0"/>
            <a:r>
              <a:rPr lang="en-GB" dirty="0"/>
              <a:t>Insert 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2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06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81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0AAE2-7696-5848-951C-21B7B3AA0C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F7C2A-8CC1-124F-8DB7-15285ED9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6" y="1034458"/>
            <a:ext cx="11563814" cy="4195464"/>
          </a:xfrm>
        </p:spPr>
        <p:txBody>
          <a:bodyPr/>
          <a:lstStyle/>
          <a:p>
            <a:r>
              <a:rPr lang="zh-TW" altLang="en-US" sz="4400" dirty="0">
                <a:solidFill>
                  <a:srgbClr val="002060"/>
                </a:solidFill>
              </a:rPr>
              <a:t>內地來港移民分析：疫情以來的變化</a:t>
            </a:r>
            <a:r>
              <a:rPr lang="en-US" altLang="zh-TW" sz="4400" dirty="0">
                <a:solidFill>
                  <a:srgbClr val="002060"/>
                </a:solidFill>
              </a:rPr>
              <a:t/>
            </a:r>
            <a:br>
              <a:rPr lang="en-US" altLang="zh-TW" sz="4400" dirty="0">
                <a:solidFill>
                  <a:srgbClr val="002060"/>
                </a:solidFill>
              </a:rPr>
            </a:br>
            <a:r>
              <a:rPr lang="en-US" altLang="zh-TW" sz="4400" dirty="0">
                <a:solidFill>
                  <a:srgbClr val="002060"/>
                </a:solidFill>
              </a:rPr>
              <a:t/>
            </a:r>
            <a:br>
              <a:rPr lang="en-US" altLang="zh-TW" sz="4400" dirty="0">
                <a:solidFill>
                  <a:srgbClr val="002060"/>
                </a:solidFill>
              </a:rPr>
            </a:br>
            <a:r>
              <a:rPr lang="en-US" altLang="zh-TW" sz="2800" dirty="0">
                <a:solidFill>
                  <a:srgbClr val="002060"/>
                </a:solidFill>
              </a:rPr>
              <a:t>2025</a:t>
            </a:r>
            <a:r>
              <a:rPr lang="zh-TW" altLang="en-US" sz="2800" dirty="0">
                <a:solidFill>
                  <a:srgbClr val="002060"/>
                </a:solidFill>
              </a:rPr>
              <a:t>年</a:t>
            </a:r>
            <a:r>
              <a:rPr lang="en-US" altLang="zh-TW" sz="2800" dirty="0">
                <a:solidFill>
                  <a:srgbClr val="002060"/>
                </a:solidFill>
              </a:rPr>
              <a:t>3</a:t>
            </a:r>
            <a:r>
              <a:rPr lang="zh-TW" altLang="en-US" sz="2800" dirty="0">
                <a:solidFill>
                  <a:srgbClr val="002060"/>
                </a:solidFill>
              </a:rPr>
              <a:t>月</a:t>
            </a:r>
            <a:r>
              <a:rPr lang="en-US" altLang="zh-TW" sz="2800" dirty="0">
                <a:solidFill>
                  <a:srgbClr val="002060"/>
                </a:solidFill>
              </a:rPr>
              <a:t>20</a:t>
            </a:r>
            <a:r>
              <a:rPr lang="zh-TW" altLang="en-US" sz="2800" dirty="0">
                <a:solidFill>
                  <a:srgbClr val="002060"/>
                </a:solidFill>
              </a:rPr>
              <a:t>日</a:t>
            </a:r>
            <a:r>
              <a:rPr lang="en-US" altLang="zh-TW" sz="3600" dirty="0">
                <a:solidFill>
                  <a:srgbClr val="002060"/>
                </a:solidFill>
              </a:rPr>
              <a:t/>
            </a:r>
            <a:br>
              <a:rPr lang="en-US" altLang="zh-TW" sz="3600" dirty="0">
                <a:solidFill>
                  <a:srgbClr val="002060"/>
                </a:solidFill>
              </a:rPr>
            </a:br>
            <a:r>
              <a:rPr lang="en-US" altLang="zh-TW" sz="3600" dirty="0"/>
              <a:t/>
            </a:r>
            <a:br>
              <a:rPr lang="en-US" altLang="zh-TW" sz="3600" dirty="0"/>
            </a:br>
            <a:endParaRPr lang="en-US" sz="5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EBD0F-182A-CB8D-3935-611E6DF59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54901"/>
              </p:ext>
            </p:extLst>
          </p:nvPr>
        </p:nvGraphicFramePr>
        <p:xfrm>
          <a:off x="433039" y="3775099"/>
          <a:ext cx="1132592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156">
                  <a:extLst>
                    <a:ext uri="{9D8B030D-6E8A-4147-A177-3AD203B41FA5}">
                      <a16:colId xmlns:a16="http://schemas.microsoft.com/office/drawing/2014/main" val="2790251614"/>
                    </a:ext>
                  </a:extLst>
                </a:gridCol>
                <a:gridCol w="4047892">
                  <a:extLst>
                    <a:ext uri="{9D8B030D-6E8A-4147-A177-3AD203B41FA5}">
                      <a16:colId xmlns:a16="http://schemas.microsoft.com/office/drawing/2014/main" val="3386072074"/>
                    </a:ext>
                  </a:extLst>
                </a:gridCol>
                <a:gridCol w="3259873">
                  <a:extLst>
                    <a:ext uri="{9D8B030D-6E8A-4147-A177-3AD203B41FA5}">
                      <a16:colId xmlns:a16="http://schemas.microsoft.com/office/drawing/2014/main" val="1132960210"/>
                    </a:ext>
                  </a:extLst>
                </a:gridCol>
              </a:tblGrid>
              <a:tr h="22465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37123"/>
                          </a:solidFill>
                        </a:rPr>
                        <a:t>黃健明博士</a:t>
                      </a:r>
                      <a:endParaRPr lang="en-US" altLang="zh-TW" sz="2400" dirty="0">
                        <a:solidFill>
                          <a:srgbClr val="F37123"/>
                        </a:solidFill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/>
                      </a:r>
                      <a:br>
                        <a:rPr lang="zh-TW" altLang="en-US" sz="1800" dirty="0">
                          <a:solidFill>
                            <a:srgbClr val="F37123"/>
                          </a:solidFill>
                        </a:rPr>
                      </a:br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浸大會計、經濟及金融學系</a:t>
                      </a:r>
                      <a:endParaRPr lang="en-US" altLang="zh-TW" sz="1800" dirty="0">
                        <a:solidFill>
                          <a:srgbClr val="F37123"/>
                        </a:solidFill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高級講師</a:t>
                      </a:r>
                      <a:br>
                        <a:rPr lang="zh-TW" altLang="en-US" sz="1800" dirty="0">
                          <a:solidFill>
                            <a:srgbClr val="F37123"/>
                          </a:solidFill>
                        </a:rPr>
                      </a:br>
                      <a:endParaRPr lang="en-US" altLang="zh-TW" sz="1800" dirty="0">
                        <a:solidFill>
                          <a:srgbClr val="F37123"/>
                        </a:solidFill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浸大可持續發展研究中心</a:t>
                      </a:r>
                      <a:endParaRPr lang="en-US" altLang="zh-TW" sz="1800" dirty="0">
                        <a:solidFill>
                          <a:srgbClr val="F37123"/>
                        </a:solidFill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副總監</a:t>
                      </a:r>
                      <a:r>
                        <a:rPr lang="en-US" altLang="zh-TW" sz="1800" dirty="0">
                          <a:solidFill>
                            <a:srgbClr val="F37123"/>
                          </a:solidFill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知識轉移</a:t>
                      </a:r>
                      <a:r>
                        <a:rPr lang="en-US" altLang="zh-TW" sz="1800" dirty="0">
                          <a:solidFill>
                            <a:srgbClr val="F37123"/>
                          </a:solidFill>
                        </a:rPr>
                        <a:t>)</a:t>
                      </a:r>
                      <a:br>
                        <a:rPr lang="en-US" altLang="zh-TW" sz="1800" dirty="0">
                          <a:solidFill>
                            <a:srgbClr val="F37123"/>
                          </a:solidFill>
                        </a:rPr>
                      </a:br>
                      <a:endParaRPr lang="en-US" dirty="0">
                        <a:solidFill>
                          <a:srgbClr val="F3712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37123"/>
                          </a:solidFill>
                        </a:rPr>
                        <a:t>鄭毓盛教授</a:t>
                      </a:r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/>
                      </a:r>
                      <a:br>
                        <a:rPr lang="zh-TW" altLang="en-US" sz="1800" dirty="0">
                          <a:solidFill>
                            <a:srgbClr val="F37123"/>
                          </a:solidFill>
                        </a:rPr>
                      </a:br>
                      <a:endParaRPr lang="en-US" altLang="zh-TW" sz="1800" dirty="0">
                        <a:solidFill>
                          <a:srgbClr val="F37123"/>
                        </a:solidFill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浸大會計、經濟及金融學系</a:t>
                      </a:r>
                      <a:endParaRPr lang="en-US" altLang="zh-TW" sz="1800" dirty="0">
                        <a:solidFill>
                          <a:srgbClr val="F37123"/>
                        </a:solidFill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教授</a:t>
                      </a:r>
                      <a:endParaRPr lang="en-US" altLang="zh-TW" sz="1800" dirty="0">
                        <a:solidFill>
                          <a:srgbClr val="F37123"/>
                        </a:solidFill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/>
                      </a:r>
                      <a:br>
                        <a:rPr lang="zh-TW" altLang="en-US" sz="1800" dirty="0">
                          <a:solidFill>
                            <a:srgbClr val="F37123"/>
                          </a:solidFill>
                        </a:rPr>
                      </a:br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浸大可持續發展研究中心</a:t>
                      </a:r>
                      <a:endParaRPr lang="en-US" altLang="zh-TW" sz="1800" dirty="0">
                        <a:solidFill>
                          <a:srgbClr val="F37123"/>
                        </a:solidFill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總監</a:t>
                      </a:r>
                      <a:endParaRPr lang="en-US" dirty="0">
                        <a:solidFill>
                          <a:srgbClr val="F3712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37123"/>
                          </a:solidFill>
                        </a:rPr>
                        <a:t>文美琪女士</a:t>
                      </a:r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/>
                      </a:r>
                      <a:br>
                        <a:rPr lang="zh-TW" altLang="en-US" sz="1800" dirty="0">
                          <a:solidFill>
                            <a:srgbClr val="F37123"/>
                          </a:solidFill>
                        </a:rPr>
                      </a:br>
                      <a:endParaRPr lang="en-US" altLang="zh-TW" sz="1800" dirty="0">
                        <a:solidFill>
                          <a:srgbClr val="F37123"/>
                        </a:solidFill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浸大可持續發展研究中心</a:t>
                      </a:r>
                      <a:endParaRPr lang="en-US" altLang="zh-TW" sz="1800" dirty="0">
                        <a:solidFill>
                          <a:srgbClr val="F37123"/>
                        </a:solidFill>
                      </a:endParaRPr>
                    </a:p>
                    <a:p>
                      <a:pPr algn="ctr"/>
                      <a:r>
                        <a:rPr lang="zh-TW" altLang="en-US" sz="1800" dirty="0">
                          <a:solidFill>
                            <a:srgbClr val="F37123"/>
                          </a:solidFill>
                        </a:rPr>
                        <a:t>高級研究助理</a:t>
                      </a:r>
                      <a:endParaRPr lang="en-US" dirty="0">
                        <a:solidFill>
                          <a:srgbClr val="F3712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812989"/>
                  </a:ext>
                </a:extLst>
              </a:tr>
            </a:tbl>
          </a:graphicData>
        </a:graphic>
      </p:graphicFrame>
      <p:pic>
        <p:nvPicPr>
          <p:cNvPr id="6" name="Picture 5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516939EA-A65C-605A-1149-D983DA20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464" y="121249"/>
            <a:ext cx="1449658" cy="7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AFF13-C2C9-9A2A-258B-BBDB2A7BF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CB83-92AE-2302-81A4-B3352C97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疫情期間停課對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就業影響的分析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6CB5DE-4132-7FA4-AF2D-3500BD4F76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BBE3AB73-892A-E4EE-3672-26D0C50AE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4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47D28-BE6C-ABAD-BB2C-3EBDD3B7F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7FFB9-26A0-612E-3D63-2003E77A86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36BF20-4942-0BFF-EB81-7BFB093A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研究方法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9083A-BDBC-4853-A512-A3A086680C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9" y="1812033"/>
            <a:ext cx="10351612" cy="405547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b="0" dirty="0" smtClean="0"/>
              <a:t>2016</a:t>
            </a:r>
            <a:r>
              <a:rPr lang="zh-TW" altLang="en-US" sz="2000" b="0" dirty="0"/>
              <a:t>年</a:t>
            </a:r>
            <a:r>
              <a:rPr lang="zh-TW" altLang="en-US" sz="2000" b="0" dirty="0" smtClean="0"/>
              <a:t> </a:t>
            </a:r>
            <a:r>
              <a:rPr lang="zh-TW" altLang="en-US" sz="2000" b="0" dirty="0"/>
              <a:t>和 </a:t>
            </a:r>
            <a:r>
              <a:rPr lang="en-US" altLang="zh-TW" sz="2000" b="0" dirty="0" smtClean="0"/>
              <a:t>2021</a:t>
            </a:r>
            <a:r>
              <a:rPr lang="zh-TW" altLang="en-US" sz="2000" b="0" dirty="0" smtClean="0"/>
              <a:t>年人</a:t>
            </a:r>
            <a:r>
              <a:rPr lang="zh-TW" altLang="en-US" sz="2000" b="0" dirty="0"/>
              <a:t>口普</a:t>
            </a:r>
            <a:r>
              <a:rPr lang="zh-TW" altLang="en-US" sz="2000" b="0" dirty="0" smtClean="0"/>
              <a:t>查</a:t>
            </a:r>
            <a:r>
              <a:rPr lang="en-US" altLang="zh-TW" sz="2000" b="0" dirty="0" smtClean="0"/>
              <a:t>5%</a:t>
            </a:r>
            <a:r>
              <a:rPr lang="zh-TW" altLang="en-US" sz="2000" b="0" dirty="0" smtClean="0"/>
              <a:t>樣本 </a:t>
            </a:r>
            <a:r>
              <a:rPr lang="en-US" altLang="zh-TW" sz="2000" b="0" dirty="0"/>
              <a:t>–– 18</a:t>
            </a:r>
            <a:r>
              <a:rPr lang="zh-TW" altLang="en-US" sz="2000" b="0" dirty="0"/>
              <a:t>至</a:t>
            </a:r>
            <a:r>
              <a:rPr lang="en-US" altLang="zh-TW" sz="2000" b="0" dirty="0"/>
              <a:t>64</a:t>
            </a:r>
            <a:r>
              <a:rPr lang="zh-TW" altLang="en-US" sz="2000" b="0" dirty="0"/>
              <a:t>歲工作年齡人口數</a:t>
            </a:r>
            <a:r>
              <a:rPr lang="zh-TW" altLang="en-US" sz="2000" b="0" dirty="0" smtClean="0"/>
              <a:t>據</a:t>
            </a:r>
            <a:endParaRPr lang="en-US" altLang="zh-TW" sz="2000" b="0" dirty="0" smtClean="0"/>
          </a:p>
          <a:p>
            <a:pPr marL="1143000" lvl="1" indent="-457200">
              <a:lnSpc>
                <a:spcPct val="150000"/>
              </a:lnSpc>
            </a:pPr>
            <a:r>
              <a:rPr lang="en-US" altLang="zh-TW" sz="2000" dirty="0" smtClean="0"/>
              <a:t>475,049</a:t>
            </a:r>
            <a:r>
              <a:rPr lang="zh-TW" altLang="en-US" sz="2000" dirty="0" smtClean="0"/>
              <a:t>宗數據</a:t>
            </a:r>
            <a:endParaRPr lang="zh-TW" altLang="en-US" sz="2000" b="0" dirty="0"/>
          </a:p>
          <a:p>
            <a:pPr marL="1143000" lvl="1" indent="-457200">
              <a:lnSpc>
                <a:spcPct val="150000"/>
              </a:lnSpc>
            </a:pPr>
            <a:r>
              <a:rPr lang="zh-TW" altLang="en-US" sz="2000" b="0" dirty="0"/>
              <a:t>非追蹤性調查</a:t>
            </a:r>
            <a:endParaRPr lang="zh-TW" altLang="en-US" b="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b="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b="0" dirty="0" smtClean="0"/>
              <a:t>以</a:t>
            </a:r>
            <a:r>
              <a:rPr lang="zh-TW" altLang="en-US" sz="2000" b="0" dirty="0"/>
              <a:t>常態機率模型（</a:t>
            </a:r>
            <a:r>
              <a:rPr lang="en-US" altLang="zh-TW" sz="2000" b="0" dirty="0"/>
              <a:t>Probit Model</a:t>
            </a:r>
            <a:r>
              <a:rPr lang="zh-TW" altLang="en-US" sz="2000" b="0" dirty="0" smtClean="0"/>
              <a:t>）估算就業機率，消</a:t>
            </a:r>
            <a:r>
              <a:rPr lang="zh-TW" altLang="en-US" sz="2000" b="0" dirty="0"/>
              <a:t>除人口結構特徵（如年齡、學歷、工作經驗等）變化對就業率的影響</a:t>
            </a:r>
            <a:r>
              <a:rPr lang="zh-TW" altLang="en-US" sz="2000" b="0" dirty="0" smtClean="0"/>
              <a:t>，推論疫</a:t>
            </a:r>
            <a:r>
              <a:rPr lang="zh-TW" altLang="en-US" sz="2000" b="0" dirty="0"/>
              <a:t>情對特定群組就業的打擊</a:t>
            </a:r>
            <a:r>
              <a:rPr lang="zh-TW" altLang="en-US" sz="2000" b="0" dirty="0" smtClean="0"/>
              <a:t>。</a:t>
            </a:r>
            <a:endParaRPr lang="en-US" altLang="zh-TW" sz="2000" b="0" dirty="0" smtClean="0"/>
          </a:p>
          <a:p>
            <a:pPr marL="1143000" lvl="1" indent="-457200">
              <a:lnSpc>
                <a:spcPct val="150000"/>
              </a:lnSpc>
            </a:pPr>
            <a:r>
              <a:rPr lang="en-HK" altLang="zh-TW" sz="1800" dirty="0"/>
              <a:t>Wong, Kin Ming, Cheng, Y.S. &amp; Man, M.K. (2024). The Effect of School Closures on Parental Employment: Evidence from Hong Kong during COVID-19. </a:t>
            </a:r>
            <a:endParaRPr lang="zh-TW" altLang="en-US" sz="1400" b="0" dirty="0"/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3AB63A0C-C008-075C-0FB2-5B86A7277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F6702-82C2-5C1B-9875-A9003E792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A4239-B693-0C65-476F-B03DFB326E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92422-CBA9-D999-3290-AFA0B004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父母在勞動市場的角色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C29FF-BD76-D499-157D-524FFECCC2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9" y="2002944"/>
            <a:ext cx="5048091" cy="35485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0" dirty="0">
                <a:latin typeface="+mn-ea"/>
              </a:rPr>
              <a:t>育有學齡兒童的父母是香港勞動力的重要來源。</a:t>
            </a:r>
            <a:endParaRPr lang="en-US" altLang="zh-TW" sz="2400" b="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800" b="0" dirty="0">
              <a:latin typeface="+mn-ea"/>
            </a:endParaRPr>
          </a:p>
          <a:p>
            <a:pPr marL="971550" lvl="1" indent="-285750"/>
            <a:r>
              <a:rPr lang="zh-TW" altLang="en-US" sz="2200" b="0" dirty="0">
                <a:latin typeface="+mn-ea"/>
              </a:rPr>
              <a:t>為</a:t>
            </a:r>
            <a:r>
              <a:rPr lang="zh-TW" altLang="en-US" sz="2200" dirty="0">
                <a:latin typeface="+mn-ea"/>
              </a:rPr>
              <a:t>工作年齡人口的</a:t>
            </a:r>
            <a:r>
              <a:rPr lang="en-US" altLang="zh-TW" sz="2200" b="0" dirty="0">
                <a:latin typeface="+mn-ea"/>
              </a:rPr>
              <a:t>24%</a:t>
            </a:r>
            <a:r>
              <a:rPr lang="zh-TW" altLang="en-US" sz="2200" b="0" dirty="0">
                <a:latin typeface="+mn-ea"/>
              </a:rPr>
              <a:t>。</a:t>
            </a:r>
          </a:p>
          <a:p>
            <a:pPr marL="971550" lvl="1" indent="-285750"/>
            <a:r>
              <a:rPr lang="zh-TW" altLang="en-US" sz="2200" b="0" dirty="0">
                <a:latin typeface="+mn-ea"/>
              </a:rPr>
              <a:t>佔內地移民及新移民分別為</a:t>
            </a:r>
            <a:r>
              <a:rPr lang="en-US" altLang="zh-TW" sz="2200" b="0" dirty="0">
                <a:latin typeface="+mn-ea"/>
              </a:rPr>
              <a:t>30%</a:t>
            </a:r>
            <a:r>
              <a:rPr lang="zh-TW" altLang="en-US" sz="2200" b="0" dirty="0">
                <a:latin typeface="+mn-ea"/>
              </a:rPr>
              <a:t>和</a:t>
            </a:r>
            <a:r>
              <a:rPr lang="en-US" altLang="zh-TW" sz="2200" b="0" dirty="0">
                <a:latin typeface="+mn-ea"/>
              </a:rPr>
              <a:t>43%</a:t>
            </a:r>
            <a:r>
              <a:rPr lang="zh-TW" altLang="en-US" sz="2200" b="0" dirty="0">
                <a:latin typeface="+mn-ea"/>
              </a:rPr>
              <a:t>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400" b="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0" dirty="0">
                <a:latin typeface="+mn-ea"/>
              </a:rPr>
              <a:t>內地新移民母親的就業機率，較沒有子女的女性低</a:t>
            </a:r>
            <a:r>
              <a:rPr lang="en-US" altLang="zh-TW" sz="2400" b="0" dirty="0">
                <a:latin typeface="+mn-ea"/>
              </a:rPr>
              <a:t>21</a:t>
            </a:r>
            <a:r>
              <a:rPr lang="zh-TW" altLang="en-US" sz="2400" b="0" dirty="0">
                <a:latin typeface="+mn-ea"/>
              </a:rPr>
              <a:t>個百分點。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b="0" dirty="0">
              <a:latin typeface="+mn-ea"/>
            </a:endParaRP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4CBC2A40-F596-39EE-BF69-494A97811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pic>
        <p:nvPicPr>
          <p:cNvPr id="7" name="Picture 6" descr="A graph of a person&#10;&#10;AI-generated content may be incorrect.">
            <a:extLst>
              <a:ext uri="{FF2B5EF4-FFF2-40B4-BE49-F238E27FC236}">
                <a16:creationId xmlns:a16="http://schemas.microsoft.com/office/drawing/2014/main" id="{2C54E9E1-A15B-5BE5-DE33-5728FF2FF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r="3218"/>
          <a:stretch/>
        </p:blipFill>
        <p:spPr>
          <a:xfrm>
            <a:off x="5819358" y="2203341"/>
            <a:ext cx="5901310" cy="3147747"/>
          </a:xfrm>
          <a:prstGeom prst="rect">
            <a:avLst/>
          </a:prstGeom>
        </p:spPr>
      </p:pic>
      <p:pic>
        <p:nvPicPr>
          <p:cNvPr id="6" name="Picture 5" descr="A graph of a person&#10;&#10;AI-generated content may be incorrect.">
            <a:extLst>
              <a:ext uri="{FF2B5EF4-FFF2-40B4-BE49-F238E27FC236}">
                <a16:creationId xmlns:a16="http://schemas.microsoft.com/office/drawing/2014/main" id="{4FA5ECC1-E362-CD02-5557-61B981AAC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r="3218"/>
          <a:stretch/>
        </p:blipFill>
        <p:spPr>
          <a:xfrm>
            <a:off x="5818317" y="2203341"/>
            <a:ext cx="5901310" cy="3147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26753-2256-5212-AEBB-70CC39C12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317" y="2889982"/>
            <a:ext cx="5902351" cy="24611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5984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7EE31-0A02-6CD1-5F3B-4F803B1C6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FAB57D-7FB6-4ECA-2FA4-0504BBBD79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B40B1B-A842-C1FB-E246-11F01DF9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8" y="517157"/>
            <a:ext cx="10644824" cy="864870"/>
          </a:xfrm>
        </p:spPr>
        <p:txBody>
          <a:bodyPr/>
          <a:lstStyle/>
          <a:p>
            <a:r>
              <a:rPr lang="zh-TW" altLang="en-US" dirty="0"/>
              <a:t>停課對於就業的影響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C0129-D1F1-DFB1-9F14-3960C1BBCA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025" y="1365661"/>
            <a:ext cx="5461895" cy="45130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0" dirty="0">
                <a:latin typeface="+mn-ea"/>
              </a:rPr>
              <a:t>疫情期間對</a:t>
            </a:r>
            <a:r>
              <a:rPr lang="zh-TW" altLang="en-US" sz="2400" u="sng" dirty="0">
                <a:latin typeface="+mn-ea"/>
              </a:rPr>
              <a:t>育有學齡兒童母親</a:t>
            </a:r>
            <a:r>
              <a:rPr lang="zh-TW" altLang="en-US" sz="2400" b="0" dirty="0">
                <a:latin typeface="+mn-ea"/>
              </a:rPr>
              <a:t>打擊</a:t>
            </a:r>
            <a:r>
              <a:rPr lang="zh-TW" altLang="en-US" sz="2400" dirty="0">
                <a:solidFill>
                  <a:srgbClr val="25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特別嚴重</a:t>
            </a:r>
            <a:r>
              <a:rPr lang="zh-TW" altLang="en-US" sz="2400" b="0" dirty="0">
                <a:latin typeface="+mn-ea"/>
              </a:rPr>
              <a:t>。</a:t>
            </a:r>
          </a:p>
          <a:p>
            <a:pPr marL="1028700" lvl="1" indent="-342900"/>
            <a:endParaRPr lang="en-US" altLang="zh-TW" sz="800" b="0" dirty="0">
              <a:latin typeface="+mn-ea"/>
            </a:endParaRPr>
          </a:p>
          <a:p>
            <a:pPr marL="1028700" lvl="1" indent="-342900"/>
            <a:r>
              <a:rPr lang="zh-TW" altLang="en-US" sz="2000" b="0" dirty="0">
                <a:latin typeface="+mn-ea"/>
              </a:rPr>
              <a:t>育有</a:t>
            </a:r>
            <a:r>
              <a:rPr lang="en-US" altLang="zh-TW" sz="2000" b="0" dirty="0">
                <a:latin typeface="+mn-ea"/>
              </a:rPr>
              <a:t>2</a:t>
            </a:r>
            <a:r>
              <a:rPr lang="zh-TW" altLang="en-US" sz="2000" b="0" dirty="0">
                <a:latin typeface="+mn-ea"/>
              </a:rPr>
              <a:t>至</a:t>
            </a:r>
            <a:r>
              <a:rPr lang="en-US" altLang="zh-TW" sz="2000" b="0" dirty="0">
                <a:latin typeface="+mn-ea"/>
              </a:rPr>
              <a:t>15</a:t>
            </a:r>
            <a:r>
              <a:rPr lang="zh-TW" altLang="en-US" sz="2000" b="0" dirty="0">
                <a:latin typeface="+mn-ea"/>
              </a:rPr>
              <a:t>歲子女的母親就業機率在疫情期間下降</a:t>
            </a:r>
            <a:r>
              <a:rPr lang="en-US" altLang="zh-TW" sz="2000" b="0" dirty="0">
                <a:latin typeface="+mn-ea"/>
              </a:rPr>
              <a:t>3</a:t>
            </a:r>
            <a:r>
              <a:rPr lang="zh-TW" altLang="en-US" sz="2000" b="0" dirty="0">
                <a:latin typeface="+mn-ea"/>
              </a:rPr>
              <a:t>至</a:t>
            </a:r>
            <a:r>
              <a:rPr lang="en-US" altLang="zh-TW" sz="2000" b="0" dirty="0">
                <a:latin typeface="+mn-ea"/>
              </a:rPr>
              <a:t>4</a:t>
            </a:r>
            <a:r>
              <a:rPr lang="zh-TW" altLang="en-US" sz="2000" b="0" dirty="0">
                <a:latin typeface="+mn-ea"/>
              </a:rPr>
              <a:t>個百分點。</a:t>
            </a:r>
          </a:p>
          <a:p>
            <a:pPr marL="1028700" lvl="1" indent="-342900"/>
            <a:r>
              <a:rPr lang="zh-TW" altLang="en-US" sz="2000" b="0" dirty="0">
                <a:latin typeface="+mn-ea"/>
              </a:rPr>
              <a:t>育有</a:t>
            </a:r>
            <a:r>
              <a:rPr lang="en-US" altLang="zh-TW" sz="2000" b="0" dirty="0">
                <a:latin typeface="+mn-ea"/>
              </a:rPr>
              <a:t>16</a:t>
            </a:r>
            <a:r>
              <a:rPr lang="zh-TW" altLang="en-US" sz="2000" b="0" dirty="0">
                <a:latin typeface="+mn-ea"/>
              </a:rPr>
              <a:t>至</a:t>
            </a:r>
            <a:r>
              <a:rPr lang="en-US" altLang="zh-TW" sz="2000" b="0" dirty="0">
                <a:latin typeface="+mn-ea"/>
              </a:rPr>
              <a:t>17</a:t>
            </a:r>
            <a:r>
              <a:rPr lang="zh-TW" altLang="en-US" sz="2000" b="0" dirty="0">
                <a:latin typeface="+mn-ea"/>
              </a:rPr>
              <a:t>歲子女的母親的就業機率未有顯著變化</a:t>
            </a:r>
          </a:p>
          <a:p>
            <a:pPr marL="1028700" lvl="1" indent="-342900"/>
            <a:r>
              <a:rPr lang="en-US" altLang="zh-TW" sz="2000" b="0" dirty="0">
                <a:latin typeface="+mn-ea"/>
              </a:rPr>
              <a:t>《</a:t>
            </a:r>
            <a:r>
              <a:rPr lang="zh-TW" altLang="en-US" sz="2000" b="0" dirty="0">
                <a:latin typeface="+mn-ea"/>
              </a:rPr>
              <a:t>侵害人身罪條例</a:t>
            </a:r>
            <a:r>
              <a:rPr lang="en-US" altLang="zh-TW" sz="2000" b="0" dirty="0">
                <a:latin typeface="+mn-ea"/>
              </a:rPr>
              <a:t>》</a:t>
            </a:r>
            <a:r>
              <a:rPr lang="zh-TW" altLang="en-US" sz="2000" b="0" dirty="0">
                <a:latin typeface="+mn-ea"/>
              </a:rPr>
              <a:t>中，疏忽照顧</a:t>
            </a:r>
            <a:r>
              <a:rPr lang="en-US" altLang="zh-TW" sz="2000" b="0" dirty="0">
                <a:latin typeface="+mn-ea"/>
              </a:rPr>
              <a:t>16</a:t>
            </a:r>
            <a:r>
              <a:rPr lang="zh-TW" altLang="en-US" sz="2000" b="0" dirty="0">
                <a:latin typeface="+mn-ea"/>
              </a:rPr>
              <a:t>歲以下兒童對於照顧者構成潛在法律負</a:t>
            </a:r>
            <a:r>
              <a:rPr lang="zh-TW" altLang="en-US" sz="1800" b="0" dirty="0">
                <a:latin typeface="+mn-ea"/>
              </a:rPr>
              <a:t>任。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b="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0" dirty="0">
                <a:latin typeface="+mn-ea"/>
              </a:rPr>
              <a:t>相關內地新移民母親就業機率大幅下跌</a:t>
            </a:r>
            <a:r>
              <a:rPr lang="en-US" altLang="zh-TW" sz="2400" b="0" dirty="0">
                <a:latin typeface="+mn-ea"/>
              </a:rPr>
              <a:t>9</a:t>
            </a:r>
            <a:r>
              <a:rPr lang="zh-TW" altLang="en-US" sz="2400" b="0" dirty="0">
                <a:latin typeface="+mn-ea"/>
              </a:rPr>
              <a:t>個百分點，是本地母親的</a:t>
            </a:r>
            <a:r>
              <a:rPr lang="en-US" altLang="zh-TW" sz="2400" b="0" dirty="0">
                <a:latin typeface="+mn-ea"/>
              </a:rPr>
              <a:t>3</a:t>
            </a:r>
            <a:r>
              <a:rPr lang="zh-TW" altLang="en-US" sz="2400" b="0" dirty="0">
                <a:latin typeface="+mn-ea"/>
              </a:rPr>
              <a:t>倍。	</a:t>
            </a: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6A2B7A0C-4D2C-16E3-7332-7F6BAEDCC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EC47D-B6AA-B05A-C5A4-784CC9B8A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75267"/>
            <a:ext cx="5627731" cy="3340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6191CC-87E9-FE06-4B16-58452B6E8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630" y="1758567"/>
            <a:ext cx="5627731" cy="3340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EF77C-C0CE-8828-F7FA-00AFFDDE4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630" y="2397332"/>
            <a:ext cx="5628101" cy="27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D99F2-BDC6-ECD9-B439-3564A49F3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0779D-B4D5-DDD1-5D04-C3677B1244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C87174-B68C-FF92-4A51-0129D41A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停課對就業的影響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B29AC-37ED-9482-E901-8599E3FA95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9" y="2002944"/>
            <a:ext cx="5295331" cy="31257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0" dirty="0">
                <a:latin typeface="+mn-ea"/>
              </a:rPr>
              <a:t>內地新移民母親</a:t>
            </a:r>
          </a:p>
          <a:p>
            <a:pPr marL="971550" lvl="1" indent="-285750"/>
            <a:endParaRPr lang="zh-TW" altLang="en-US" sz="2000" b="0" dirty="0">
              <a:latin typeface="+mn-ea"/>
            </a:endParaRPr>
          </a:p>
          <a:p>
            <a:pPr marL="971550" lvl="1" indent="-285750"/>
            <a:r>
              <a:rPr lang="zh-TW" altLang="en-US" b="0" dirty="0">
                <a:latin typeface="+mn-ea"/>
              </a:rPr>
              <a:t>較缺乏照顧子女的支援</a:t>
            </a:r>
          </a:p>
          <a:p>
            <a:pPr marL="1428750" lvl="2" indent="-285750"/>
            <a:r>
              <a:rPr lang="zh-TW" altLang="en-US" b="0" dirty="0">
                <a:latin typeface="+mn-ea"/>
              </a:rPr>
              <a:t>較多沒有與伴侣同住</a:t>
            </a:r>
          </a:p>
          <a:p>
            <a:pPr marL="1428750" lvl="2" indent="-285750"/>
            <a:r>
              <a:rPr lang="zh-TW" altLang="en-US" b="0" dirty="0">
                <a:latin typeface="+mn-ea"/>
              </a:rPr>
              <a:t>較多低下階層，難以負擔家庭僱工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000" b="0" dirty="0">
              <a:latin typeface="+mn-ea"/>
            </a:endParaRPr>
          </a:p>
          <a:p>
            <a:pPr marL="971550" lvl="1" indent="-285750"/>
            <a:r>
              <a:rPr lang="zh-TW" altLang="en-US" b="0" dirty="0">
                <a:latin typeface="+mn-ea"/>
              </a:rPr>
              <a:t>在家工作能力較低</a:t>
            </a: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DC929FFC-7DB9-6EB7-C5B8-30B860BA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72C31-DE04-B217-D1C9-B00689262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160" y="1791537"/>
            <a:ext cx="5295331" cy="3548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97C1A-88D0-0922-6223-0E7DAB703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160" y="1791537"/>
            <a:ext cx="5295331" cy="3548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400530-AD30-3938-3A66-4A4DE50D9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922" y="2499656"/>
            <a:ext cx="5276569" cy="28335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423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74664-3CC5-D4DA-CB0F-5791AB85B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AD1108-56B9-C4E2-775C-64A6EEA076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C8AC57-187E-C135-EA57-A375057D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提高內地新移民母親就業的方向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6AAEC-46CA-64E2-147D-5D71708AAE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8" y="1818030"/>
            <a:ext cx="11083132" cy="39325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n-ea"/>
              </a:rPr>
              <a:t>停課研究顯示：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600" dirty="0">
              <a:latin typeface="+mn-ea"/>
            </a:endParaRPr>
          </a:p>
          <a:p>
            <a:pPr marL="1028700" lvl="1" indent="-342900"/>
            <a:r>
              <a:rPr lang="zh-TW" altLang="en-US" sz="2600" dirty="0">
                <a:latin typeface="+mn-ea"/>
              </a:rPr>
              <a:t>學校間接有照顧兒童的功能，對於內地新移民母親就業十分重要。</a:t>
            </a:r>
          </a:p>
          <a:p>
            <a:pPr marL="1028700" lvl="1" indent="-342900"/>
            <a:endParaRPr lang="zh-TW" altLang="en-US" sz="2600" dirty="0">
              <a:latin typeface="+mn-ea"/>
            </a:endParaRPr>
          </a:p>
          <a:p>
            <a:pPr marL="1028700" lvl="1" indent="-342900"/>
            <a:r>
              <a:rPr lang="zh-TW" altLang="en-US" sz="2600" dirty="0">
                <a:latin typeface="+mn-ea"/>
              </a:rPr>
              <a:t>社區其他照顧兒童的服務有助提高母親就業。</a:t>
            </a:r>
          </a:p>
          <a:p>
            <a:pPr marL="1028700" lvl="1" indent="-342900"/>
            <a:endParaRPr lang="zh-TW" altLang="en-US" sz="2600" dirty="0">
              <a:latin typeface="+mn-ea"/>
            </a:endParaRPr>
          </a:p>
          <a:p>
            <a:pPr marL="1028700" lvl="1" indent="-342900"/>
            <a:r>
              <a:rPr lang="zh-TW" altLang="en-US" sz="2600" dirty="0">
                <a:latin typeface="+mn-ea"/>
              </a:rPr>
              <a:t>具備在家工作的能力有助母親投入就業市場。</a:t>
            </a: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581D8398-125C-AC6D-953B-EA27CBA8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06DF9-7987-25C2-F23B-9E6499A8E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4D4E-0232-A71E-A63F-B09B57C7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內地移民對於香港勞動力的影響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D525D-3633-5785-BBEB-9897654A4A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B409BA09-0FFF-7751-01A5-F13B19EE9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E1D8B-7151-C300-B31E-C04F5825B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7A0BA-7DB8-25AA-F5C3-F992A07995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950000-754C-9209-8DFA-81238B61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dirty="0"/>
              <a:t>疫情期間內地移民補充勞動力的例子</a:t>
            </a:r>
            <a:endParaRPr lang="en-US" sz="5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CF998-0FC0-A5F7-A4F5-C050322778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8" y="1818030"/>
            <a:ext cx="11083132" cy="39325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n-ea"/>
              </a:rPr>
              <a:t>以與疫情最為相關的醫療業為例，該行業就業人口佔整體就業人口比例由</a:t>
            </a:r>
            <a:r>
              <a:rPr lang="en-US" altLang="zh-TW" sz="2600" dirty="0">
                <a:latin typeface="+mn-ea"/>
              </a:rPr>
              <a:t>2016</a:t>
            </a:r>
            <a:r>
              <a:rPr lang="zh-TW" altLang="en-US" sz="2600" dirty="0">
                <a:latin typeface="+mn-ea"/>
              </a:rPr>
              <a:t>年的</a:t>
            </a:r>
            <a:r>
              <a:rPr lang="en-US" altLang="zh-TW" sz="2600" dirty="0">
                <a:latin typeface="+mn-ea"/>
              </a:rPr>
              <a:t>4.8%</a:t>
            </a:r>
            <a:r>
              <a:rPr lang="zh-TW" altLang="en-US" sz="2600" dirty="0">
                <a:latin typeface="+mn-ea"/>
              </a:rPr>
              <a:t>增加至</a:t>
            </a:r>
            <a:r>
              <a:rPr lang="en-US" altLang="zh-TW" sz="2600" dirty="0">
                <a:latin typeface="+mn-ea"/>
              </a:rPr>
              <a:t>2021</a:t>
            </a:r>
            <a:r>
              <a:rPr lang="zh-TW" altLang="en-US" sz="2600" dirty="0">
                <a:latin typeface="+mn-ea"/>
              </a:rPr>
              <a:t>年的</a:t>
            </a:r>
            <a:r>
              <a:rPr lang="en-US" altLang="zh-TW" sz="2600" dirty="0">
                <a:latin typeface="+mn-ea"/>
              </a:rPr>
              <a:t>5.9%</a:t>
            </a:r>
            <a:r>
              <a:rPr lang="zh-TW" altLang="en-US" sz="2600" dirty="0">
                <a:latin typeface="+mn-ea"/>
              </a:rPr>
              <a:t>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6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n-ea"/>
              </a:rPr>
              <a:t>同一時間，任職醫療行業的低學歷內地女性移民增幅高達</a:t>
            </a:r>
            <a:r>
              <a:rPr lang="en-US" altLang="zh-TW" sz="2600" dirty="0">
                <a:latin typeface="+mn-ea"/>
              </a:rPr>
              <a:t>44%</a:t>
            </a:r>
            <a:r>
              <a:rPr lang="zh-TW" altLang="en-US" sz="2600" dirty="0">
                <a:latin typeface="+mn-ea"/>
              </a:rPr>
              <a:t>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6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n-ea"/>
              </a:rPr>
              <a:t>低學歷內地女性移民在醫療行業的就業人口佔比，也上升了</a:t>
            </a:r>
            <a:r>
              <a:rPr lang="en-US" altLang="zh-TW" sz="2600" dirty="0">
                <a:latin typeface="+mn-ea"/>
              </a:rPr>
              <a:t>11%</a:t>
            </a:r>
            <a:r>
              <a:rPr lang="zh-TW" altLang="en-US" sz="2600" dirty="0">
                <a:latin typeface="+mn-ea"/>
              </a:rPr>
              <a:t>。</a:t>
            </a: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54F0ABCD-D0CC-D575-BC28-50C60FF91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38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679D0-B1F7-C46B-4B5A-4B13CCBE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57D78-1803-4B2A-6D2B-8C071FDAB4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2E322B-459E-D0C0-D16F-27209EA7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內地移民減慢人口老化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85720-E82B-C281-00C7-BCA215F5E8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1" y="1634052"/>
            <a:ext cx="10943862" cy="16476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b="0" dirty="0">
                <a:latin typeface="+mn-ea"/>
              </a:rPr>
              <a:t>根據</a:t>
            </a:r>
            <a:r>
              <a:rPr lang="en-US" altLang="zh-TW" sz="2200" b="0" dirty="0">
                <a:latin typeface="+mn-ea"/>
              </a:rPr>
              <a:t>2021</a:t>
            </a:r>
            <a:r>
              <a:rPr lang="zh-TW" altLang="en-US" sz="2200" b="0" dirty="0">
                <a:latin typeface="+mn-ea"/>
              </a:rPr>
              <a:t>年數據，過去</a:t>
            </a:r>
            <a:r>
              <a:rPr lang="en-US" altLang="zh-TW" sz="2200" b="0" dirty="0">
                <a:latin typeface="+mn-ea"/>
              </a:rPr>
              <a:t>20</a:t>
            </a:r>
            <a:r>
              <a:rPr lang="zh-TW" altLang="en-US" sz="2200" b="0" dirty="0">
                <a:latin typeface="+mn-ea"/>
              </a:rPr>
              <a:t>年（即在</a:t>
            </a:r>
            <a:r>
              <a:rPr lang="en-US" altLang="zh-TW" sz="2200" b="0" dirty="0">
                <a:latin typeface="+mn-ea"/>
              </a:rPr>
              <a:t>2002</a:t>
            </a:r>
            <a:r>
              <a:rPr lang="zh-TW" altLang="en-US" sz="2200" b="0" dirty="0">
                <a:latin typeface="+mn-ea"/>
              </a:rPr>
              <a:t>至</a:t>
            </a:r>
            <a:r>
              <a:rPr lang="en-US" altLang="zh-TW" sz="2200" b="0" dirty="0">
                <a:latin typeface="+mn-ea"/>
              </a:rPr>
              <a:t>2021</a:t>
            </a:r>
            <a:r>
              <a:rPr lang="zh-TW" altLang="en-US" sz="2200" b="0" dirty="0">
                <a:latin typeface="+mn-ea"/>
              </a:rPr>
              <a:t>年）抵港的內地移民，佔整體香港居民人口</a:t>
            </a:r>
            <a:r>
              <a:rPr lang="en-US" altLang="zh-TW" sz="2200" b="0" dirty="0">
                <a:latin typeface="+mn-ea"/>
              </a:rPr>
              <a:t>9.1%</a:t>
            </a:r>
            <a:r>
              <a:rPr lang="zh-TW" altLang="en-US" sz="2200" b="0" dirty="0">
                <a:latin typeface="+mn-ea"/>
              </a:rPr>
              <a:t>，在港所生的同住子女則為</a:t>
            </a:r>
            <a:r>
              <a:rPr lang="en-US" altLang="zh-TW" sz="2200" b="0" dirty="0">
                <a:latin typeface="+mn-ea"/>
              </a:rPr>
              <a:t>2.8%</a:t>
            </a:r>
            <a:r>
              <a:rPr lang="zh-TW" altLang="en-US" sz="2200" b="0" dirty="0">
                <a:latin typeface="+mn-ea"/>
              </a:rPr>
              <a:t>（或</a:t>
            </a:r>
            <a:r>
              <a:rPr lang="en-US" altLang="zh-TW" sz="2200" b="0" dirty="0">
                <a:latin typeface="+mn-ea"/>
              </a:rPr>
              <a:t>20</a:t>
            </a:r>
            <a:r>
              <a:rPr lang="zh-TW" altLang="en-US" sz="2200" b="0" dirty="0">
                <a:latin typeface="+mn-ea"/>
              </a:rPr>
              <a:t>萬人）。</a:t>
            </a:r>
            <a:endParaRPr lang="en-US" altLang="zh-TW" sz="800" b="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b="0" dirty="0">
                <a:latin typeface="+mn-ea"/>
              </a:rPr>
              <a:t>在過去</a:t>
            </a:r>
            <a:r>
              <a:rPr lang="en-US" altLang="zh-TW" sz="2200" b="0" dirty="0">
                <a:latin typeface="+mn-ea"/>
              </a:rPr>
              <a:t>20</a:t>
            </a:r>
            <a:r>
              <a:rPr lang="zh-TW" altLang="en-US" sz="2200" b="0" dirty="0">
                <a:latin typeface="+mn-ea"/>
              </a:rPr>
              <a:t>年抵港的內地移民年齡中位數為</a:t>
            </a:r>
            <a:r>
              <a:rPr lang="en-US" altLang="zh-TW" sz="2200" b="0" dirty="0">
                <a:latin typeface="+mn-ea"/>
              </a:rPr>
              <a:t>39.6</a:t>
            </a:r>
            <a:r>
              <a:rPr lang="zh-TW" altLang="en-US" sz="2200" b="0" dirty="0">
                <a:latin typeface="+mn-ea"/>
              </a:rPr>
              <a:t>歲，較香港整體居住人口的</a:t>
            </a:r>
            <a:r>
              <a:rPr lang="en-US" altLang="zh-TW" sz="2200" b="0" dirty="0">
                <a:latin typeface="+mn-ea"/>
              </a:rPr>
              <a:t>46.4</a:t>
            </a:r>
            <a:r>
              <a:rPr lang="zh-TW" altLang="en-US" sz="2200" b="0" dirty="0">
                <a:latin typeface="+mn-ea"/>
              </a:rPr>
              <a:t>歲為低。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200" b="0" dirty="0">
              <a:latin typeface="+mn-ea"/>
            </a:endParaRP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28AFF08F-35DF-CB5A-B1A9-D9395AD51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F5A44-F720-5D27-B478-F82EB04471DE}"/>
              </a:ext>
            </a:extLst>
          </p:cNvPr>
          <p:cNvSpPr txBox="1"/>
          <p:nvPr/>
        </p:nvSpPr>
        <p:spPr>
          <a:xfrm>
            <a:off x="508001" y="3017482"/>
            <a:ext cx="295655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b="1" dirty="0">
                <a:solidFill>
                  <a:srgbClr val="0E4C8B"/>
                </a:solidFill>
                <a:latin typeface="+mn-ea"/>
              </a:rPr>
              <a:t>假如過去</a:t>
            </a:r>
            <a:r>
              <a:rPr lang="en-US" altLang="zh-TW" sz="2200" b="1" dirty="0">
                <a:solidFill>
                  <a:srgbClr val="0E4C8B"/>
                </a:solidFill>
                <a:latin typeface="+mn-ea"/>
              </a:rPr>
              <a:t>20</a:t>
            </a:r>
            <a:r>
              <a:rPr lang="zh-TW" altLang="en-US" sz="2200" b="1" dirty="0">
                <a:solidFill>
                  <a:srgbClr val="0E4C8B"/>
                </a:solidFill>
                <a:latin typeface="+mn-ea"/>
              </a:rPr>
              <a:t>年沒有內地移民來港，香港的人口中位數將會較現時</a:t>
            </a:r>
            <a:r>
              <a:rPr lang="zh-TW" altLang="en-US" sz="2200" b="1" u="sng" dirty="0">
                <a:solidFill>
                  <a:srgbClr val="0E4C8B"/>
                </a:solidFill>
                <a:latin typeface="+mn-ea"/>
              </a:rPr>
              <a:t>上升</a:t>
            </a:r>
            <a:r>
              <a:rPr lang="en-US" altLang="zh-TW" sz="2200" b="1" u="sng" dirty="0">
                <a:solidFill>
                  <a:srgbClr val="0E4C8B"/>
                </a:solidFill>
                <a:latin typeface="+mn-ea"/>
              </a:rPr>
              <a:t>2.3</a:t>
            </a:r>
            <a:r>
              <a:rPr lang="zh-TW" altLang="en-US" sz="2200" b="1" u="sng" dirty="0">
                <a:solidFill>
                  <a:srgbClr val="0E4C8B"/>
                </a:solidFill>
                <a:latin typeface="+mn-ea"/>
              </a:rPr>
              <a:t>歲</a:t>
            </a:r>
            <a:r>
              <a:rPr lang="zh-TW" altLang="en-US" sz="2200" b="1" dirty="0">
                <a:solidFill>
                  <a:srgbClr val="0E4C8B"/>
                </a:solidFill>
                <a:latin typeface="+mn-ea"/>
              </a:rPr>
              <a:t>至</a:t>
            </a:r>
            <a:r>
              <a:rPr lang="en-US" altLang="zh-TW" sz="2200" b="1" dirty="0">
                <a:solidFill>
                  <a:srgbClr val="0E4C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49.6</a:t>
            </a:r>
            <a:r>
              <a:rPr lang="zh-TW" altLang="en-US" sz="2200" b="1" dirty="0">
                <a:solidFill>
                  <a:srgbClr val="0E4C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歲。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91A65-13E9-3909-2958-54B1EB67D0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45"/>
          <a:stretch/>
        </p:blipFill>
        <p:spPr>
          <a:xfrm>
            <a:off x="3911600" y="2980628"/>
            <a:ext cx="7540263" cy="26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0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A0F4-BB31-5CED-A00B-B284DE10E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A6015-E4A9-F429-D7E4-BE9AC86243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C7DCDA-43B3-F5A4-6268-9BF3DE84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8" y="594373"/>
            <a:ext cx="10644824" cy="864870"/>
          </a:xfrm>
        </p:spPr>
        <p:txBody>
          <a:bodyPr/>
          <a:lstStyle/>
          <a:p>
            <a:r>
              <a:rPr lang="zh-TW" altLang="en-US" dirty="0"/>
              <a:t>疫</a:t>
            </a:r>
            <a:r>
              <a:rPr lang="zh-TW" altLang="en-US" dirty="0" smtClean="0"/>
              <a:t>情或會影</a:t>
            </a:r>
            <a:r>
              <a:rPr lang="zh-TW" altLang="en-US" dirty="0"/>
              <a:t>響內地學童人力資</a:t>
            </a:r>
            <a:r>
              <a:rPr lang="zh-TW" altLang="en-US" dirty="0" smtClean="0"/>
              <a:t>源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951A3-FFE6-5208-B6E3-5392766E08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1" y="1634053"/>
            <a:ext cx="10943862" cy="7433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b="0" dirty="0">
                <a:latin typeface="+mn-ea"/>
              </a:rPr>
              <a:t>內地學生人數從</a:t>
            </a:r>
            <a:r>
              <a:rPr lang="en-US" altLang="zh-TW" sz="2200" b="0" dirty="0">
                <a:latin typeface="+mn-ea"/>
              </a:rPr>
              <a:t>2018-19</a:t>
            </a:r>
            <a:r>
              <a:rPr lang="zh-TW" altLang="en-US" sz="2200" b="0" dirty="0">
                <a:latin typeface="+mn-ea"/>
              </a:rPr>
              <a:t>年度的平均每年</a:t>
            </a:r>
            <a:r>
              <a:rPr lang="en-US" altLang="zh-TW" sz="2200" b="0" dirty="0">
                <a:latin typeface="+mn-ea"/>
              </a:rPr>
              <a:t>7,951</a:t>
            </a:r>
            <a:r>
              <a:rPr lang="zh-TW" altLang="en-US" sz="2200" b="0" dirty="0">
                <a:latin typeface="+mn-ea"/>
              </a:rPr>
              <a:t>人，降至</a:t>
            </a:r>
            <a:r>
              <a:rPr lang="en-US" altLang="zh-TW" sz="2200" b="0" dirty="0">
                <a:latin typeface="+mn-ea"/>
              </a:rPr>
              <a:t>2020-22</a:t>
            </a:r>
            <a:r>
              <a:rPr lang="zh-TW" altLang="en-US" sz="2200" b="0" dirty="0">
                <a:latin typeface="+mn-ea"/>
              </a:rPr>
              <a:t>年度的平均每年</a:t>
            </a:r>
            <a:r>
              <a:rPr lang="en-US" altLang="zh-TW" sz="2200" b="0" dirty="0">
                <a:latin typeface="+mn-ea"/>
              </a:rPr>
              <a:t>3,832</a:t>
            </a:r>
            <a:r>
              <a:rPr lang="zh-TW" altLang="en-US" sz="2200" b="0" dirty="0">
                <a:latin typeface="+mn-ea"/>
              </a:rPr>
              <a:t>人，下降了</a:t>
            </a:r>
            <a:r>
              <a:rPr lang="en-US" altLang="zh-TW" sz="2200" b="0" dirty="0">
                <a:latin typeface="+mn-ea"/>
              </a:rPr>
              <a:t>52%</a:t>
            </a:r>
            <a:r>
              <a:rPr lang="zh-TW" altLang="en-US" sz="2200" b="0" dirty="0">
                <a:latin typeface="+mn-ea"/>
              </a:rPr>
              <a:t>。</a:t>
            </a: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C8862E89-B124-24B8-DD9E-27AEC2C2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76919-8C39-862D-32B5-3DFA11846C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53"/>
          <a:stretch/>
        </p:blipFill>
        <p:spPr>
          <a:xfrm>
            <a:off x="5059680" y="2377441"/>
            <a:ext cx="6392183" cy="3259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5364E1-02B4-FF10-8C84-38F533707E0F}"/>
              </a:ext>
            </a:extLst>
          </p:cNvPr>
          <p:cNvSpPr txBox="1"/>
          <p:nvPr/>
        </p:nvSpPr>
        <p:spPr>
          <a:xfrm>
            <a:off x="508001" y="2672694"/>
            <a:ext cx="455167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0E4C8B"/>
                </a:solidFill>
                <a:latin typeface="+mn-ea"/>
              </a:rPr>
              <a:t>愈遲抵港的內地學童取得學士或以上學歷的機會較低。</a:t>
            </a:r>
            <a:endParaRPr lang="en-US" altLang="zh-TW" sz="2200" dirty="0">
              <a:solidFill>
                <a:srgbClr val="0E4C8B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200" dirty="0">
              <a:solidFill>
                <a:srgbClr val="0E4C8B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0E4C8B"/>
                </a:solidFill>
                <a:latin typeface="+mn-ea"/>
              </a:rPr>
              <a:t>受到疫情影響而延遲抵港的內地兒童，長遠發展可能受到影響。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57BE54-B809-1294-E3B1-0C26DDDFBE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53"/>
          <a:stretch/>
        </p:blipFill>
        <p:spPr>
          <a:xfrm>
            <a:off x="5059680" y="2377441"/>
            <a:ext cx="6392183" cy="3259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DFD2C-A966-CBB8-BAAF-9160366B0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80" y="2381169"/>
            <a:ext cx="638916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EE361-9291-2654-5277-45E3BEBEB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6E10CC-6C69-6128-3A48-EC33136FE0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9E3FBF-7892-CC31-AA9A-4223AA2B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A1235-D148-33B7-1A9E-B24B23443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8" y="1818030"/>
            <a:ext cx="11083132" cy="39325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+mn-ea"/>
              </a:rPr>
              <a:t>延續</a:t>
            </a:r>
            <a:r>
              <a:rPr lang="en-US" altLang="zh-TW" sz="2400" dirty="0">
                <a:latin typeface="+mn-ea"/>
              </a:rPr>
              <a:t>2021</a:t>
            </a:r>
            <a:r>
              <a:rPr lang="zh-TW" altLang="en-US" sz="2400" dirty="0">
                <a:latin typeface="+mn-ea"/>
              </a:rPr>
              <a:t>年</a:t>
            </a:r>
            <a:r>
              <a:rPr lang="zh-TW" altLang="zh-TW" sz="2400" dirty="0">
                <a:latin typeface="+mn-ea"/>
              </a:rPr>
              <a:t>《內地來港移民分析</a:t>
            </a:r>
            <a:r>
              <a:rPr lang="zh-TW" altLang="en-US" sz="2400" dirty="0">
                <a:latin typeface="+mn-ea"/>
              </a:rPr>
              <a:t>：</a:t>
            </a:r>
            <a:r>
              <a:rPr lang="zh-TW" altLang="zh-TW" sz="2400" dirty="0">
                <a:latin typeface="+mn-ea"/>
              </a:rPr>
              <a:t>社會經濟地位的動態變化》報告</a:t>
            </a:r>
            <a:r>
              <a:rPr lang="zh-TW" altLang="en-US" sz="2400" dirty="0">
                <a:latin typeface="+mn-ea"/>
              </a:rPr>
              <a:t>的分析。</a:t>
            </a:r>
            <a:endParaRPr lang="en-US" altLang="zh-TW" sz="24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+mn-ea"/>
              </a:rPr>
              <a:t>分析資料：</a:t>
            </a:r>
            <a:endParaRPr lang="en-US" altLang="zh-TW" sz="2400" dirty="0">
              <a:latin typeface="+mn-ea"/>
            </a:endParaRPr>
          </a:p>
          <a:p>
            <a:pPr lvl="1"/>
            <a:r>
              <a:rPr lang="en-HK" altLang="zh-TW" dirty="0">
                <a:latin typeface="+mn-ea"/>
              </a:rPr>
              <a:t>2001</a:t>
            </a:r>
            <a:r>
              <a:rPr lang="zh-TW" altLang="zh-TW" dirty="0">
                <a:latin typeface="+mn-ea"/>
              </a:rPr>
              <a:t>年、</a:t>
            </a:r>
            <a:r>
              <a:rPr lang="en-HK" altLang="zh-TW" dirty="0">
                <a:latin typeface="+mn-ea"/>
              </a:rPr>
              <a:t>2006</a:t>
            </a:r>
            <a:r>
              <a:rPr lang="zh-TW" altLang="zh-TW" dirty="0">
                <a:latin typeface="+mn-ea"/>
              </a:rPr>
              <a:t>年、</a:t>
            </a:r>
            <a:r>
              <a:rPr lang="en-HK" altLang="zh-TW" dirty="0">
                <a:latin typeface="+mn-ea"/>
              </a:rPr>
              <a:t>2011</a:t>
            </a:r>
            <a:r>
              <a:rPr lang="zh-TW" altLang="zh-TW" dirty="0">
                <a:latin typeface="+mn-ea"/>
              </a:rPr>
              <a:t>年、</a:t>
            </a:r>
            <a:r>
              <a:rPr lang="en-HK" altLang="zh-TW" dirty="0">
                <a:latin typeface="+mn-ea"/>
              </a:rPr>
              <a:t>2016</a:t>
            </a:r>
            <a:r>
              <a:rPr lang="zh-TW" altLang="zh-TW" dirty="0">
                <a:latin typeface="+mn-ea"/>
              </a:rPr>
              <a:t>年</a:t>
            </a:r>
            <a:r>
              <a:rPr lang="zh-TW" altLang="en-US" dirty="0">
                <a:latin typeface="+mn-ea"/>
              </a:rPr>
              <a:t>及</a:t>
            </a:r>
            <a:r>
              <a:rPr lang="en-US" altLang="zh-TW" b="1" u="sng" dirty="0">
                <a:latin typeface="+mn-ea"/>
              </a:rPr>
              <a:t>2021</a:t>
            </a:r>
            <a:r>
              <a:rPr lang="zh-TW" altLang="en-US" b="1" u="sng" dirty="0">
                <a:latin typeface="+mn-ea"/>
              </a:rPr>
              <a:t>年的</a:t>
            </a:r>
            <a:r>
              <a:rPr lang="zh-TW" altLang="zh-TW" b="1" u="sng" dirty="0">
                <a:latin typeface="+mn-ea"/>
              </a:rPr>
              <a:t>香港人口普查數據</a:t>
            </a:r>
            <a:r>
              <a:rPr lang="zh-TW" altLang="en-US" dirty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  <a:p>
            <a:pPr lvl="1"/>
            <a:r>
              <a:rPr lang="zh-TW" altLang="zh-TW" dirty="0">
                <a:latin typeface="+mn-ea"/>
              </a:rPr>
              <a:t>香港社區組織協會</a:t>
            </a:r>
            <a:r>
              <a:rPr lang="zh-TW" altLang="en-US" dirty="0">
                <a:latin typeface="+mn-ea"/>
              </a:rPr>
              <a:t>（下稱社協）</a:t>
            </a:r>
            <a:r>
              <a:rPr lang="zh-TW" altLang="zh-TW" b="1" u="sng" dirty="0">
                <a:latin typeface="+mn-ea"/>
              </a:rPr>
              <a:t>在</a:t>
            </a:r>
            <a:r>
              <a:rPr lang="en-HK" altLang="zh-TW" b="1" u="sng" dirty="0">
                <a:latin typeface="+mn-ea"/>
              </a:rPr>
              <a:t>2022</a:t>
            </a:r>
            <a:r>
              <a:rPr lang="zh-TW" altLang="zh-TW" b="1" u="sng" dirty="0">
                <a:latin typeface="+mn-ea"/>
              </a:rPr>
              <a:t>年、</a:t>
            </a:r>
            <a:r>
              <a:rPr lang="en-HK" altLang="zh-TW" b="1" u="sng" dirty="0">
                <a:latin typeface="+mn-ea"/>
              </a:rPr>
              <a:t>2023</a:t>
            </a:r>
            <a:r>
              <a:rPr lang="zh-TW" altLang="zh-TW" b="1" u="sng" dirty="0">
                <a:latin typeface="+mn-ea"/>
              </a:rPr>
              <a:t>年和</a:t>
            </a:r>
            <a:r>
              <a:rPr lang="en-HK" altLang="zh-TW" b="1" u="sng" dirty="0">
                <a:latin typeface="+mn-ea"/>
              </a:rPr>
              <a:t>2024</a:t>
            </a:r>
            <a:r>
              <a:rPr lang="zh-TW" altLang="zh-TW" b="1" u="sng" dirty="0">
                <a:latin typeface="+mn-ea"/>
              </a:rPr>
              <a:t>年進行</a:t>
            </a:r>
            <a:r>
              <a:rPr lang="zh-TW" altLang="en-US" b="1" u="sng" dirty="0">
                <a:latin typeface="+mn-ea"/>
              </a:rPr>
              <a:t>的</a:t>
            </a:r>
            <a:r>
              <a:rPr lang="zh-TW" altLang="zh-TW" b="1" u="sng" dirty="0">
                <a:latin typeface="+mn-ea"/>
              </a:rPr>
              <a:t>會員調查數據</a:t>
            </a:r>
            <a:r>
              <a:rPr lang="zh-TW" altLang="en-US" dirty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16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dirty="0">
                <a:latin typeface="+mn-ea"/>
              </a:rPr>
              <a:t>特別聚焦於</a:t>
            </a:r>
            <a:r>
              <a:rPr lang="en-US" altLang="zh-TW" sz="2400" dirty="0">
                <a:latin typeface="+mn-ea"/>
              </a:rPr>
              <a:t>2016</a:t>
            </a:r>
            <a:r>
              <a:rPr lang="zh-TW" altLang="zh-TW" sz="2400" dirty="0">
                <a:latin typeface="+mn-ea"/>
              </a:rPr>
              <a:t>年和</a:t>
            </a:r>
            <a:r>
              <a:rPr lang="en-US" altLang="zh-TW" sz="2400" dirty="0">
                <a:latin typeface="+mn-ea"/>
              </a:rPr>
              <a:t>2021</a:t>
            </a:r>
            <a:r>
              <a:rPr lang="zh-TW" altLang="zh-TW" sz="2400" dirty="0">
                <a:latin typeface="+mn-ea"/>
              </a:rPr>
              <a:t>年香港人口普查的資料，輔以社協的會員調查，分析疫情對於內地來港移民的影響。</a:t>
            </a:r>
            <a:endParaRPr lang="zh-TW" altLang="en-US" sz="2400" dirty="0">
              <a:latin typeface="+mn-ea"/>
            </a:endParaRP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F4DD162F-D8F4-C6B8-57A0-76681888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3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A0F4-BB31-5CED-A00B-B284DE10E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A6015-E4A9-F429-D7E4-BE9AC86243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C7DCDA-43B3-F5A4-6268-9BF3DE84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8" y="594373"/>
            <a:ext cx="10644824" cy="864870"/>
          </a:xfrm>
        </p:spPr>
        <p:txBody>
          <a:bodyPr/>
          <a:lstStyle/>
          <a:p>
            <a:r>
              <a:rPr lang="zh-TW" altLang="en-US" dirty="0" smtClean="0"/>
              <a:t>內地</a:t>
            </a:r>
            <a:r>
              <a:rPr lang="zh-TW" altLang="en-US" dirty="0"/>
              <a:t>移民勞動人口參與、收入和貧窮率隨</a:t>
            </a:r>
            <a:r>
              <a:rPr lang="zh-TW" altLang="en-US" dirty="0" smtClean="0"/>
              <a:t>居港年期改善</a:t>
            </a:r>
            <a:endParaRPr lang="en-US" dirty="0"/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C8862E89-B124-24B8-DD9E-27AEC2C2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17" y="2379389"/>
            <a:ext cx="4263001" cy="3338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195" y="2379389"/>
            <a:ext cx="4345205" cy="33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74664-3CC5-D4DA-CB0F-5791AB85B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AD1108-56B9-C4E2-775C-64A6EEA076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C8AC57-187E-C135-EA57-A375057D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來港途徑增加使內地新移民背景漸趨多元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6AAEC-46CA-64E2-147D-5D71708AAE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8" y="1818030"/>
            <a:ext cx="11083132" cy="39325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600" dirty="0" smtClean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600" dirty="0" smtClean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+mn-ea"/>
              </a:rPr>
              <a:t>傳</a:t>
            </a:r>
            <a:r>
              <a:rPr lang="zh-TW" altLang="en-US" sz="2600" dirty="0">
                <a:latin typeface="+mn-ea"/>
              </a:rPr>
              <a:t>統上大部份內地移民以單程證來港家庭團聚，但近年愈來愈多的內地居民以非單程證途徑來港，兩者背景有存在顯著差異，在職業及行業選擇上也明顯不同</a:t>
            </a:r>
            <a:r>
              <a:rPr lang="zh-TW" altLang="en-US" sz="2600" dirty="0" smtClean="0">
                <a:latin typeface="+mn-ea"/>
              </a:rPr>
              <a:t>。</a:t>
            </a:r>
            <a:endParaRPr lang="en-US" altLang="zh-TW" sz="2600" dirty="0" smtClean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600" dirty="0" smtClean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+mn-ea"/>
              </a:rPr>
              <a:t>單程證來港的內地移民較多從事住宿及膳食服務、建造業等傳統行業。</a:t>
            </a:r>
            <a:endParaRPr lang="en-US" altLang="zh-TW" sz="2600" dirty="0" smtClean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600" dirty="0" smtClean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600" dirty="0">
                <a:latin typeface="+mn-ea"/>
              </a:rPr>
              <a:t>非單程證內地移民則更多從事金融、保險及專業服務業。</a:t>
            </a:r>
            <a:endParaRPr lang="zh-TW" altLang="en-US" sz="2600" dirty="0">
              <a:latin typeface="+mn-ea"/>
            </a:endParaRP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581D8398-125C-AC6D-953B-EA27CBA8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20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17ED7-90E3-E13E-BF2A-47FDAACB4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729C-17DB-BBEC-9635-6518495A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謝謝！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8E9C9-73FD-4E23-149F-0F6421D2EC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37DC9985-DDEB-7350-7850-584F2C851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BD3C-C9CA-FB4E-B95C-07655EA9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2019 – 2024</a:t>
            </a:r>
            <a:br>
              <a:rPr lang="en-US" altLang="zh-TW" dirty="0"/>
            </a:br>
            <a:r>
              <a:rPr lang="zh-TW" altLang="en-US" dirty="0"/>
              <a:t>收入及就業情況變化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9173D-8BB6-B84D-8A30-891FEFF7FA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B67F956A-D7CC-8C7A-D0F5-DEB908E9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6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BB390-585F-4745-9089-9D0485C4E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54AD30-76E0-6844-88DD-BC6EA25D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研究方法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6E711-F239-4A4C-9EE0-F05447D920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8" y="1812033"/>
            <a:ext cx="11245691" cy="405547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800" b="0" dirty="0"/>
              <a:t>在</a:t>
            </a:r>
            <a:r>
              <a:rPr lang="en-US" altLang="zh-TW" sz="2800" b="0" dirty="0"/>
              <a:t>2022</a:t>
            </a:r>
            <a:r>
              <a:rPr lang="zh-TW" altLang="en-US" sz="2800" b="0" dirty="0"/>
              <a:t>年、</a:t>
            </a:r>
            <a:r>
              <a:rPr lang="en-US" altLang="zh-TW" sz="2800" b="0" dirty="0"/>
              <a:t>2023</a:t>
            </a:r>
            <a:r>
              <a:rPr lang="zh-TW" altLang="en-US" sz="2800" b="0" dirty="0"/>
              <a:t>年和</a:t>
            </a:r>
            <a:r>
              <a:rPr lang="en-US" altLang="zh-TW" sz="2800" b="0" dirty="0"/>
              <a:t>2024</a:t>
            </a:r>
            <a:r>
              <a:rPr lang="zh-TW" altLang="en-US" sz="2800" b="0" dirty="0"/>
              <a:t>年對社協會員進行問卷調查。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TW" altLang="en-US" sz="2800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800" b="0" dirty="0"/>
              <a:t>在</a:t>
            </a:r>
            <a:r>
              <a:rPr lang="en-US" altLang="zh-TW" sz="2800" b="0" dirty="0"/>
              <a:t>2022</a:t>
            </a:r>
            <a:r>
              <a:rPr lang="zh-TW" altLang="en-US" sz="2800" b="0" dirty="0"/>
              <a:t>年問卷調查中，同時收集</a:t>
            </a:r>
            <a:r>
              <a:rPr lang="en-US" altLang="zh-TW" sz="2800" b="0" dirty="0"/>
              <a:t>2019</a:t>
            </a:r>
            <a:r>
              <a:rPr lang="zh-TW" altLang="en-US" sz="2800" b="0" dirty="0"/>
              <a:t>年、</a:t>
            </a:r>
            <a:r>
              <a:rPr lang="en-US" altLang="zh-TW" sz="2800" b="0" dirty="0"/>
              <a:t>2020</a:t>
            </a:r>
            <a:r>
              <a:rPr lang="zh-TW" altLang="en-US" sz="2800" b="0" dirty="0"/>
              <a:t>年及</a:t>
            </a:r>
            <a:r>
              <a:rPr lang="en-US" altLang="zh-TW" sz="2800" b="0" dirty="0"/>
              <a:t>2021</a:t>
            </a:r>
            <a:r>
              <a:rPr lang="zh-TW" altLang="en-US" sz="2800" b="0" dirty="0"/>
              <a:t>年的收入數據。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TW" altLang="en-US" sz="2800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800" b="0" dirty="0"/>
              <a:t>在剔除重覆和缺失數據後，調查提供了來自</a:t>
            </a:r>
            <a:r>
              <a:rPr lang="en-US" altLang="zh-TW" sz="2800" b="0" dirty="0"/>
              <a:t>1,689</a:t>
            </a:r>
            <a:r>
              <a:rPr lang="zh-TW" altLang="en-US" sz="2800" b="0" dirty="0"/>
              <a:t>個家庭共</a:t>
            </a:r>
            <a:r>
              <a:rPr lang="en-US" altLang="zh-TW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3,236</a:t>
            </a:r>
            <a:r>
              <a:rPr lang="zh-TW" alt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</a:t>
            </a:r>
            <a:r>
              <a:rPr lang="zh-TW" altLang="en-US" sz="2800" b="0" dirty="0"/>
              <a:t>屬於潛在工作人口數據。</a:t>
            </a: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FCA0FE5E-D5BD-7092-9DD6-7EE24B0A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73CB0-5133-82B3-1587-8D4F5BA56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5D9B7B-5F4B-78C8-5C3C-840CC76BC2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B4F9C-4672-17A5-F6F8-C09C4ADE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8" y="700966"/>
            <a:ext cx="10644824" cy="864870"/>
          </a:xfrm>
        </p:spPr>
        <p:txBody>
          <a:bodyPr/>
          <a:lstStyle/>
          <a:p>
            <a:r>
              <a:rPr lang="zh-TW" altLang="en-US" dirty="0"/>
              <a:t>社協會員背景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DD7A7-71FF-BF98-4BB3-1B37F1AE38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9" y="1812033"/>
            <a:ext cx="3788251" cy="405547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800" b="0" dirty="0"/>
              <a:t>社協會員主要屬於社會</a:t>
            </a:r>
            <a:r>
              <a:rPr lang="zh-TW" altLang="en-US" sz="2800" b="0" u="sng" dirty="0"/>
              <a:t>低下階層</a:t>
            </a:r>
          </a:p>
          <a:p>
            <a:pPr marL="1143000" lvl="1" indent="-457200">
              <a:lnSpc>
                <a:spcPct val="100000"/>
              </a:lnSpc>
            </a:pPr>
            <a:endParaRPr lang="en-US" altLang="zh-TW" sz="2200" b="0" dirty="0"/>
          </a:p>
          <a:p>
            <a:pPr marL="1143000" lvl="1" indent="-457200">
              <a:lnSpc>
                <a:spcPct val="100000"/>
              </a:lnSpc>
            </a:pPr>
            <a:r>
              <a:rPr lang="zh-TW" altLang="en-US" sz="2200" b="0" dirty="0"/>
              <a:t>收入、就業率較低</a:t>
            </a:r>
          </a:p>
          <a:p>
            <a:pPr marL="1143000" lvl="1" indent="-457200">
              <a:lnSpc>
                <a:spcPct val="100000"/>
              </a:lnSpc>
            </a:pPr>
            <a:r>
              <a:rPr lang="zh-TW" altLang="en-US" sz="2200" b="0" dirty="0"/>
              <a:t>學歷較低</a:t>
            </a: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3F7B03AD-C51F-05AA-80BC-E05D964DB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F236EA-F4F8-8076-5720-BABB66F09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041" y="2143430"/>
            <a:ext cx="6654070" cy="33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1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B4D5C-975F-2CF9-AAB3-1A9140E63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B5FFC1-D9B9-D7F8-8930-9572E92C69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2BCB55-5929-316C-5367-156FC693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疫情期間收入變化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B563B-890D-3107-FF0E-88741A78D1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9" y="1812033"/>
            <a:ext cx="6277451" cy="40554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b="0" dirty="0">
                <a:latin typeface="+mn-ea"/>
              </a:rPr>
              <a:t>2019</a:t>
            </a:r>
            <a:r>
              <a:rPr lang="zh-TW" altLang="en-US" sz="2200" b="0" dirty="0">
                <a:latin typeface="+mn-ea"/>
              </a:rPr>
              <a:t>年收入中位數為</a:t>
            </a:r>
            <a:r>
              <a:rPr lang="en-US" altLang="zh-TW" sz="2200" b="0" dirty="0">
                <a:latin typeface="+mn-ea"/>
              </a:rPr>
              <a:t>15,448</a:t>
            </a:r>
            <a:r>
              <a:rPr lang="zh-TW" altLang="en-US" sz="2200" b="0" dirty="0">
                <a:latin typeface="+mn-ea"/>
              </a:rPr>
              <a:t>元（</a:t>
            </a:r>
            <a:r>
              <a:rPr lang="en-US" altLang="zh-TW" sz="2200" b="0" dirty="0">
                <a:latin typeface="+mn-ea"/>
              </a:rPr>
              <a:t>2022</a:t>
            </a:r>
            <a:r>
              <a:rPr lang="zh-TW" altLang="en-US" sz="2200" b="0" dirty="0">
                <a:latin typeface="+mn-ea"/>
              </a:rPr>
              <a:t>年物價）。</a:t>
            </a:r>
            <a:endParaRPr lang="en-US" altLang="zh-TW" sz="2200" b="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b="0" dirty="0">
                <a:latin typeface="+mn-ea"/>
              </a:rPr>
              <a:t>2020</a:t>
            </a:r>
            <a:r>
              <a:rPr lang="zh-TW" altLang="en-US" sz="2200" b="0" dirty="0">
                <a:latin typeface="+mn-ea"/>
              </a:rPr>
              <a:t>年出現</a:t>
            </a:r>
            <a:r>
              <a:rPr lang="en-US" altLang="zh-TW" sz="2200" b="0" dirty="0">
                <a:latin typeface="+mn-ea"/>
              </a:rPr>
              <a:t>4%</a:t>
            </a:r>
            <a:r>
              <a:rPr lang="zh-TW" altLang="en-US" sz="2200" b="0" dirty="0">
                <a:latin typeface="+mn-ea"/>
              </a:rPr>
              <a:t>的跌幅，跌勢在</a:t>
            </a:r>
            <a:r>
              <a:rPr lang="en-US" altLang="zh-TW" sz="2200" b="0" dirty="0">
                <a:latin typeface="+mn-ea"/>
              </a:rPr>
              <a:t>2021</a:t>
            </a:r>
            <a:r>
              <a:rPr lang="zh-TW" altLang="en-US" sz="2200" b="0" dirty="0">
                <a:latin typeface="+mn-ea"/>
              </a:rPr>
              <a:t>年持續；雖然收入中位數在</a:t>
            </a:r>
            <a:r>
              <a:rPr lang="en-US" altLang="zh-TW" sz="2200" b="0" dirty="0">
                <a:latin typeface="+mn-ea"/>
              </a:rPr>
              <a:t>2022</a:t>
            </a:r>
            <a:r>
              <a:rPr lang="zh-TW" altLang="en-US" sz="2200" b="0" dirty="0">
                <a:latin typeface="+mn-ea"/>
              </a:rPr>
              <a:t>和</a:t>
            </a:r>
            <a:r>
              <a:rPr lang="en-US" altLang="zh-TW" sz="2200" b="0" dirty="0">
                <a:latin typeface="+mn-ea"/>
              </a:rPr>
              <a:t>2023</a:t>
            </a:r>
            <a:r>
              <a:rPr lang="zh-TW" altLang="en-US" sz="2200" b="0" dirty="0">
                <a:latin typeface="+mn-ea"/>
              </a:rPr>
              <a:t>年出現一定反彈，但在</a:t>
            </a:r>
            <a:r>
              <a:rPr lang="en-US" altLang="zh-TW" sz="2200" b="0" dirty="0">
                <a:latin typeface="+mn-ea"/>
              </a:rPr>
              <a:t>2024</a:t>
            </a:r>
            <a:r>
              <a:rPr lang="zh-TW" altLang="en-US" sz="2200" b="0" dirty="0">
                <a:latin typeface="+mn-ea"/>
              </a:rPr>
              <a:t>年又再下跌。</a:t>
            </a:r>
            <a:endParaRPr lang="en-US" altLang="zh-TW" sz="2200" b="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b="0" dirty="0">
                <a:latin typeface="+mn-ea"/>
              </a:rPr>
              <a:t>直至</a:t>
            </a:r>
            <a:r>
              <a:rPr lang="en-US" altLang="zh-TW" sz="2200" b="0" dirty="0">
                <a:latin typeface="+mn-ea"/>
              </a:rPr>
              <a:t>2024</a:t>
            </a:r>
            <a:r>
              <a:rPr lang="zh-TW" altLang="en-US" sz="2200" b="0" dirty="0">
                <a:latin typeface="+mn-ea"/>
              </a:rPr>
              <a:t>年首</a:t>
            </a:r>
            <a:r>
              <a:rPr lang="en-US" altLang="zh-TW" sz="2200" b="0" dirty="0">
                <a:latin typeface="+mn-ea"/>
              </a:rPr>
              <a:t>9</a:t>
            </a:r>
            <a:r>
              <a:rPr lang="zh-TW" altLang="en-US" sz="2200" b="0" dirty="0">
                <a:latin typeface="+mn-ea"/>
              </a:rPr>
              <a:t>個月，低下階層的收入中位數</a:t>
            </a:r>
            <a:r>
              <a:rPr lang="zh-TW" altLang="en-US" sz="2200" u="sng" dirty="0">
                <a:latin typeface="+mn-ea"/>
              </a:rPr>
              <a:t>仍然低於疫情前水平</a:t>
            </a:r>
            <a:r>
              <a:rPr lang="zh-TW" altLang="en-US" sz="2200" dirty="0">
                <a:latin typeface="+mn-ea"/>
              </a:rPr>
              <a:t>。</a:t>
            </a:r>
            <a:endParaRPr lang="en-US" altLang="zh-TW" sz="22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2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u="sng" dirty="0">
                <a:latin typeface="+mn-ea"/>
              </a:rPr>
              <a:t>表現差於香港整體工資表現</a:t>
            </a:r>
            <a:r>
              <a:rPr lang="zh-TW" altLang="en-US" sz="2200" b="0" dirty="0">
                <a:latin typeface="+mn-ea"/>
              </a:rPr>
              <a:t>。</a:t>
            </a:r>
            <a:endParaRPr lang="en-US" sz="2200" b="0" dirty="0">
              <a:latin typeface="+mn-ea"/>
            </a:endParaRP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8D77C1F1-DFF4-C4FD-8ADD-B8A8468C6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5BCD8-0D55-4E48-FAAE-EE69D5DB2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664" y="1812033"/>
            <a:ext cx="4299471" cy="36328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DCB884-D6C5-A183-A00D-49DD90F4F03D}"/>
              </a:ext>
            </a:extLst>
          </p:cNvPr>
          <p:cNvCxnSpPr/>
          <p:nvPr/>
        </p:nvCxnSpPr>
        <p:spPr>
          <a:xfrm flipV="1">
            <a:off x="7887058" y="3302377"/>
            <a:ext cx="36785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CDEFD4E-37DB-51EF-11D9-A2FEDD88A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664" y="1812033"/>
            <a:ext cx="431634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7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7C654-DF34-FF56-0073-C7A1C92F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8A6F5-BBE8-9CDC-66B5-BE722A3929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BBE6C-5743-5912-AEAB-37A0DC48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8" y="517157"/>
            <a:ext cx="10644824" cy="864870"/>
          </a:xfrm>
        </p:spPr>
        <p:txBody>
          <a:bodyPr/>
          <a:lstStyle/>
          <a:p>
            <a:r>
              <a:rPr lang="zh-TW" altLang="en-US" dirty="0"/>
              <a:t>疫情期間就業率變化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5D64C-A0FC-A62E-52A5-5B509F598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825" y="1480302"/>
            <a:ext cx="6132455" cy="45130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b="0" dirty="0">
                <a:latin typeface="+mn-ea"/>
              </a:rPr>
              <a:t>2019</a:t>
            </a:r>
            <a:r>
              <a:rPr lang="zh-TW" altLang="en-US" sz="2200" b="0" dirty="0">
                <a:latin typeface="+mn-ea"/>
              </a:rPr>
              <a:t>年就業率為</a:t>
            </a:r>
            <a:r>
              <a:rPr lang="en-US" altLang="zh-TW" sz="2200" b="0" dirty="0">
                <a:latin typeface="+mn-ea"/>
              </a:rPr>
              <a:t>56%</a:t>
            </a:r>
            <a:r>
              <a:rPr lang="zh-TW" altLang="en-US" sz="2200" b="0" dirty="0">
                <a:latin typeface="+mn-ea"/>
              </a:rPr>
              <a:t>。</a:t>
            </a:r>
            <a:endParaRPr lang="en-US" altLang="zh-TW" sz="2200" b="0" dirty="0">
              <a:latin typeface="+mn-ea"/>
            </a:endParaRPr>
          </a:p>
          <a:p>
            <a:pPr lvl="1"/>
            <a:r>
              <a:rPr lang="zh-TW" altLang="en-US" sz="1800" dirty="0">
                <a:latin typeface="+mn-ea"/>
              </a:rPr>
              <a:t>以就業人口</a:t>
            </a:r>
            <a:r>
              <a:rPr lang="en-US" altLang="zh-TW" sz="1800" dirty="0">
                <a:latin typeface="+mn-ea"/>
              </a:rPr>
              <a:t>/</a:t>
            </a:r>
            <a:r>
              <a:rPr lang="zh-TW" altLang="en-US" sz="1800" dirty="0">
                <a:latin typeface="+mn-ea"/>
              </a:rPr>
              <a:t>潛在工作人口</a:t>
            </a:r>
            <a:endParaRPr lang="en-US" sz="18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b="0" dirty="0">
                <a:latin typeface="+mn-ea"/>
              </a:rPr>
              <a:t>疫情初期下跌</a:t>
            </a:r>
            <a:r>
              <a:rPr lang="en-US" altLang="zh-TW" sz="2200" b="0" dirty="0">
                <a:latin typeface="+mn-ea"/>
              </a:rPr>
              <a:t>2</a:t>
            </a:r>
            <a:r>
              <a:rPr lang="zh-TW" altLang="en-US" sz="2200" b="0" dirty="0">
                <a:latin typeface="+mn-ea"/>
              </a:rPr>
              <a:t>個百分點至</a:t>
            </a:r>
            <a:r>
              <a:rPr lang="en-US" altLang="zh-TW" sz="2200" b="0" dirty="0">
                <a:latin typeface="+mn-ea"/>
              </a:rPr>
              <a:t>54%</a:t>
            </a:r>
            <a:r>
              <a:rPr lang="zh-TW" altLang="en-US" sz="2200" b="0" dirty="0">
                <a:latin typeface="+mn-ea"/>
              </a:rPr>
              <a:t>，</a:t>
            </a:r>
            <a:r>
              <a:rPr lang="en-US" altLang="zh-TW" sz="2200" b="0" dirty="0">
                <a:latin typeface="+mn-ea"/>
              </a:rPr>
              <a:t>2021</a:t>
            </a:r>
            <a:r>
              <a:rPr lang="zh-TW" altLang="en-US" sz="2200" b="0" dirty="0">
                <a:latin typeface="+mn-ea"/>
              </a:rPr>
              <a:t>年升至</a:t>
            </a:r>
            <a:r>
              <a:rPr lang="en-US" altLang="zh-TW" sz="2200" b="0" dirty="0">
                <a:latin typeface="+mn-ea"/>
              </a:rPr>
              <a:t>57%</a:t>
            </a:r>
            <a:r>
              <a:rPr lang="zh-TW" altLang="en-US" sz="2200" b="0" dirty="0">
                <a:latin typeface="+mn-ea"/>
              </a:rPr>
              <a:t>，其後在</a:t>
            </a:r>
            <a:r>
              <a:rPr lang="en-US" altLang="zh-TW" sz="2200" b="0" dirty="0">
                <a:latin typeface="+mn-ea"/>
              </a:rPr>
              <a:t>53%</a:t>
            </a:r>
            <a:r>
              <a:rPr lang="zh-TW" altLang="en-US" sz="2200" b="0" dirty="0">
                <a:latin typeface="+mn-ea"/>
              </a:rPr>
              <a:t>至</a:t>
            </a:r>
            <a:r>
              <a:rPr lang="en-US" altLang="zh-TW" sz="2200" b="0" dirty="0">
                <a:latin typeface="+mn-ea"/>
              </a:rPr>
              <a:t>54%</a:t>
            </a:r>
            <a:r>
              <a:rPr lang="zh-TW" altLang="en-US" sz="2200" b="0" dirty="0">
                <a:latin typeface="+mn-ea"/>
              </a:rPr>
              <a:t>之間徘徊。</a:t>
            </a:r>
            <a:endParaRPr lang="en-US" altLang="zh-TW" sz="2200" b="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b="0" dirty="0">
                <a:latin typeface="+mn-ea"/>
              </a:rPr>
              <a:t>直至</a:t>
            </a:r>
            <a:r>
              <a:rPr lang="en-US" altLang="zh-TW" sz="2200" b="0" dirty="0">
                <a:latin typeface="+mn-ea"/>
              </a:rPr>
              <a:t>2024</a:t>
            </a:r>
            <a:r>
              <a:rPr lang="zh-TW" altLang="en-US" sz="2200" b="0" dirty="0">
                <a:latin typeface="+mn-ea"/>
              </a:rPr>
              <a:t>年首</a:t>
            </a:r>
            <a:r>
              <a:rPr lang="en-US" altLang="zh-TW" sz="2200" b="0" dirty="0">
                <a:latin typeface="+mn-ea"/>
              </a:rPr>
              <a:t>9</a:t>
            </a:r>
            <a:r>
              <a:rPr lang="zh-TW" altLang="en-US" sz="2200" b="0" dirty="0">
                <a:latin typeface="+mn-ea"/>
              </a:rPr>
              <a:t>個月，就業率仍低於</a:t>
            </a:r>
            <a:r>
              <a:rPr lang="en-US" altLang="zh-TW" sz="2200" b="0" dirty="0">
                <a:latin typeface="+mn-ea"/>
              </a:rPr>
              <a:t>2019</a:t>
            </a:r>
            <a:r>
              <a:rPr lang="zh-TW" altLang="en-US" sz="2200" b="0" dirty="0">
                <a:latin typeface="+mn-ea"/>
              </a:rPr>
              <a:t>年，但</a:t>
            </a:r>
            <a:r>
              <a:rPr lang="zh-TW" altLang="en-US" sz="2200" u="sng" dirty="0">
                <a:latin typeface="+mn-ea"/>
              </a:rPr>
              <a:t>高於香港整體情況</a:t>
            </a:r>
            <a:r>
              <a:rPr lang="zh-TW" altLang="en-US" sz="2200" b="0" dirty="0">
                <a:latin typeface="+mn-ea"/>
              </a:rPr>
              <a:t>。</a:t>
            </a:r>
            <a:endParaRPr lang="en-US" altLang="zh-TW" sz="2200" b="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u="sng" dirty="0">
                <a:latin typeface="+mn-ea"/>
              </a:rPr>
              <a:t>高就業率、低工資</a:t>
            </a:r>
            <a:endParaRPr lang="en-US" altLang="zh-TW" sz="2200" u="sng" dirty="0">
              <a:latin typeface="+mn-ea"/>
            </a:endParaRPr>
          </a:p>
          <a:p>
            <a:pPr lvl="1"/>
            <a:r>
              <a:rPr lang="zh-TW" altLang="zh-TW" sz="1800" dirty="0">
                <a:latin typeface="+mn-ea"/>
              </a:rPr>
              <a:t>低下階層</a:t>
            </a:r>
            <a:r>
              <a:rPr lang="zh-TW" altLang="en-US" sz="1800" dirty="0">
                <a:latin typeface="+mn-ea"/>
              </a:rPr>
              <a:t>在</a:t>
            </a:r>
            <a:r>
              <a:rPr lang="zh-TW" altLang="zh-TW" sz="1800" dirty="0">
                <a:latin typeface="+mn-ea"/>
              </a:rPr>
              <a:t>經濟不景時</a:t>
            </a:r>
            <a:r>
              <a:rPr lang="zh-TW" altLang="en-US" sz="1800" dirty="0">
                <a:latin typeface="+mn-ea"/>
              </a:rPr>
              <a:t>，有更大壓力需要接受</a:t>
            </a:r>
            <a:r>
              <a:rPr lang="zh-TW" altLang="zh-TW" sz="1800" dirty="0">
                <a:latin typeface="+mn-ea"/>
              </a:rPr>
              <a:t>較低工資的工作</a:t>
            </a:r>
            <a:r>
              <a:rPr lang="zh-TW" altLang="en-US" sz="1800" dirty="0">
                <a:latin typeface="+mn-ea"/>
              </a:rPr>
              <a:t>，以</a:t>
            </a:r>
            <a:r>
              <a:rPr lang="zh-TW" altLang="zh-TW" sz="1800" dirty="0">
                <a:latin typeface="+mn-ea"/>
              </a:rPr>
              <a:t>支持生活</a:t>
            </a:r>
            <a:r>
              <a:rPr lang="zh-TW" altLang="en-US" sz="1800" dirty="0">
                <a:latin typeface="+mn-ea"/>
              </a:rPr>
              <a:t>。</a:t>
            </a:r>
            <a:endParaRPr lang="en-US" sz="1800" dirty="0">
              <a:latin typeface="+mn-ea"/>
            </a:endParaRP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627947B5-6243-355D-5EC0-5DC291C5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C5CFF-A4F9-1414-0A20-2D79E45DF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169" y="1461834"/>
            <a:ext cx="4841966" cy="4221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9FE14-55DF-D7EB-8050-F9854230A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169" y="1461834"/>
            <a:ext cx="4846740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9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8B310-FC42-234B-F30B-F14BEBFF8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BEE36-7934-7F7F-8D76-135A20E08A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1E666A-505D-8CC2-187F-76071A9B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疫情前後收入比較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0086B-465E-8ABF-08D5-ED066F8346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9" y="1812033"/>
            <a:ext cx="6277451" cy="40554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+mn-ea"/>
              </a:rPr>
              <a:t>在</a:t>
            </a:r>
            <a:r>
              <a:rPr lang="en-US" altLang="zh-TW" sz="2400" dirty="0">
                <a:latin typeface="+mn-ea"/>
              </a:rPr>
              <a:t>2019</a:t>
            </a:r>
            <a:r>
              <a:rPr lang="zh-TW" altLang="en-US" sz="2400" dirty="0">
                <a:latin typeface="+mn-ea"/>
              </a:rPr>
              <a:t>年就業的低下階層中，他們在</a:t>
            </a:r>
            <a:r>
              <a:rPr lang="en-US" altLang="zh-TW" sz="2400" dirty="0">
                <a:latin typeface="+mn-ea"/>
              </a:rPr>
              <a:t>2024</a:t>
            </a:r>
            <a:r>
              <a:rPr lang="zh-TW" altLang="en-US" sz="2400" dirty="0">
                <a:latin typeface="+mn-ea"/>
              </a:rPr>
              <a:t>年首</a:t>
            </a:r>
            <a:r>
              <a:rPr lang="en-US" altLang="zh-TW" sz="2400" dirty="0">
                <a:latin typeface="+mn-ea"/>
              </a:rPr>
              <a:t>9</a:t>
            </a:r>
            <a:r>
              <a:rPr lang="zh-TW" altLang="en-US" sz="2400" dirty="0">
                <a:latin typeface="+mn-ea"/>
              </a:rPr>
              <a:t>個月的收入變化：</a:t>
            </a:r>
            <a:endParaRPr lang="en-US" altLang="zh-TW" sz="2400" dirty="0">
              <a:latin typeface="+mn-ea"/>
            </a:endParaRPr>
          </a:p>
          <a:p>
            <a:pPr lvl="1"/>
            <a:endParaRPr lang="en-US" altLang="zh-TW" sz="2000" dirty="0">
              <a:latin typeface="+mn-ea"/>
            </a:endParaRPr>
          </a:p>
          <a:p>
            <a:pPr lvl="1"/>
            <a:r>
              <a:rPr lang="en-US" altLang="zh-TW" sz="2800" b="1" dirty="0">
                <a:solidFill>
                  <a:srgbClr val="0E4C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35%</a:t>
            </a:r>
            <a:r>
              <a:rPr lang="zh-TW" altLang="en-US" sz="2800" b="1" dirty="0">
                <a:solidFill>
                  <a:srgbClr val="0E4C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800" dirty="0">
                <a:latin typeface="+mn-ea"/>
              </a:rPr>
              <a:t>更高或維持不變</a:t>
            </a:r>
            <a:endParaRPr lang="en-US" altLang="zh-TW" sz="2800" dirty="0">
              <a:latin typeface="+mn-ea"/>
            </a:endParaRPr>
          </a:p>
          <a:p>
            <a:pPr lvl="1"/>
            <a:endParaRPr lang="en-US" altLang="zh-TW" sz="2800" dirty="0">
              <a:latin typeface="+mn-ea"/>
            </a:endParaRPr>
          </a:p>
          <a:p>
            <a:pPr lvl="1"/>
            <a:r>
              <a:rPr lang="en-US" altLang="zh-TW" sz="2800" b="1" dirty="0">
                <a:solidFill>
                  <a:srgbClr val="A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44%</a:t>
            </a:r>
            <a:r>
              <a:rPr lang="zh-TW" altLang="en-US" sz="2800" b="1" dirty="0">
                <a:solidFill>
                  <a:srgbClr val="A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800" b="1" dirty="0">
                <a:latin typeface="+mn-ea"/>
              </a:rPr>
              <a:t>就業但收入減少</a:t>
            </a:r>
            <a:endParaRPr lang="en-US" altLang="zh-TW" sz="2800" b="1" dirty="0">
              <a:latin typeface="+mn-ea"/>
            </a:endParaRPr>
          </a:p>
          <a:p>
            <a:pPr lvl="1"/>
            <a:endParaRPr lang="en-US" altLang="zh-TW" sz="2800" b="1" dirty="0">
              <a:latin typeface="+mn-ea"/>
            </a:endParaRPr>
          </a:p>
          <a:p>
            <a:pPr lvl="1"/>
            <a:r>
              <a:rPr lang="en-US" altLang="zh-TW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21%</a:t>
            </a:r>
            <a:r>
              <a:rPr lang="zh-TW" altLang="en-US" sz="2800" b="1" dirty="0">
                <a:solidFill>
                  <a:srgbClr val="AF3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800" b="1" dirty="0">
                <a:latin typeface="+mn-ea"/>
              </a:rPr>
              <a:t>失業</a:t>
            </a:r>
            <a:endParaRPr lang="en-US" altLang="zh-TW" sz="2800" b="1" dirty="0">
              <a:latin typeface="+mn-ea"/>
            </a:endParaRP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A9803E7F-1076-62D8-F9F3-809EF4EAA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639EF-EB28-4426-757C-D972D8BC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246" y="5467832"/>
            <a:ext cx="3797109" cy="3270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B07981-FB3E-F772-7B58-73F84D8CCB43}"/>
              </a:ext>
            </a:extLst>
          </p:cNvPr>
          <p:cNvGrpSpPr/>
          <p:nvPr/>
        </p:nvGrpSpPr>
        <p:grpSpPr>
          <a:xfrm>
            <a:off x="7550244" y="437350"/>
            <a:ext cx="3797111" cy="5340260"/>
            <a:chOff x="7550244" y="437350"/>
            <a:chExt cx="3797111" cy="53402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CCF9AD-3B86-0C4A-A5B6-51F39D3DD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0245" y="437350"/>
              <a:ext cx="3797110" cy="50665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AD8666-1A96-15E1-8473-6976A3DDD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575" t="653" r="13116" b="89169"/>
            <a:stretch/>
          </p:blipFill>
          <p:spPr>
            <a:xfrm>
              <a:off x="7550244" y="5460318"/>
              <a:ext cx="3797111" cy="31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16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4320C-DFA5-5ABA-FA48-8922F598B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23E82-0450-D216-7FCF-155260861F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16B4711-541B-144F-85EB-EC22D13575C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EC567A-C665-F339-B1E0-6FBB1EDD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磁滯性失業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07F8F-2548-ECCF-3ADB-1AB1E0685F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509" y="1812033"/>
            <a:ext cx="5553551" cy="405547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+mn-ea"/>
              </a:rPr>
              <a:t>在</a:t>
            </a:r>
            <a:r>
              <a:rPr lang="en-US" altLang="zh-TW" sz="2400" dirty="0">
                <a:latin typeface="+mn-ea"/>
              </a:rPr>
              <a:t>2020</a:t>
            </a:r>
            <a:r>
              <a:rPr lang="zh-TW" altLang="en-US" sz="2400" dirty="0">
                <a:latin typeface="+mn-ea"/>
              </a:rPr>
              <a:t>年失去工作的低下階層，</a:t>
            </a:r>
            <a:r>
              <a:rPr lang="en-US" altLang="zh-TW" sz="2400" dirty="0">
                <a:latin typeface="+mn-ea"/>
              </a:rPr>
              <a:t>59%</a:t>
            </a:r>
            <a:r>
              <a:rPr lang="zh-TW" altLang="en-US" sz="2400" dirty="0">
                <a:latin typeface="+mn-ea"/>
              </a:rPr>
              <a:t>在</a:t>
            </a:r>
            <a:r>
              <a:rPr lang="en-US" altLang="zh-TW" sz="2400" dirty="0">
                <a:latin typeface="+mn-ea"/>
              </a:rPr>
              <a:t>2024</a:t>
            </a:r>
            <a:r>
              <a:rPr lang="zh-TW" altLang="en-US" sz="2400" dirty="0">
                <a:latin typeface="+mn-ea"/>
              </a:rPr>
              <a:t>年仍然未能脫離失業大軍。</a:t>
            </a:r>
            <a:endParaRPr lang="en-US" altLang="zh-TW" sz="24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TW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+mn-ea"/>
              </a:rPr>
              <a:t>磁滯性失業（</a:t>
            </a:r>
            <a:r>
              <a:rPr lang="en-US" altLang="zh-TW" sz="2400" dirty="0">
                <a:latin typeface="+mn-ea"/>
              </a:rPr>
              <a:t>Hysteresis unemployment</a:t>
            </a:r>
            <a:r>
              <a:rPr lang="zh-TW" altLang="en-US" sz="2400" dirty="0">
                <a:latin typeface="+mn-ea"/>
              </a:rPr>
              <a:t>）</a:t>
            </a:r>
            <a:r>
              <a:rPr lang="en-US" altLang="zh-TW" sz="2400" dirty="0">
                <a:latin typeface="+mn-ea"/>
              </a:rPr>
              <a:t>–</a:t>
            </a:r>
            <a:r>
              <a:rPr lang="zh-TW" altLang="en-US" sz="2400" dirty="0">
                <a:latin typeface="+mn-ea"/>
              </a:rPr>
              <a:t>即短期經濟衰退帶來的失業演變成長期的失業狀態</a:t>
            </a:r>
            <a:r>
              <a:rPr lang="en-US" altLang="zh-TW" sz="2400" dirty="0">
                <a:latin typeface="+mn-ea"/>
              </a:rPr>
              <a:t>–</a:t>
            </a:r>
            <a:r>
              <a:rPr lang="zh-TW" altLang="en-US" sz="2400" dirty="0">
                <a:latin typeface="+mn-ea"/>
              </a:rPr>
              <a:t>情況嚴重。</a:t>
            </a:r>
            <a:endParaRPr lang="en-US" altLang="zh-TW" sz="2400" dirty="0">
              <a:latin typeface="+mn-ea"/>
            </a:endParaRPr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6A6536F0-5F00-2939-84AA-80E7567B7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156" y="6270468"/>
            <a:ext cx="955288" cy="51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B393E7-2B29-550D-5FD4-9DAEAC4CE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16025"/>
            <a:ext cx="5650173" cy="4029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6C1156-681E-8CB6-4F1B-10F426B81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16025"/>
            <a:ext cx="5650173" cy="402984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E6FB3A-19A4-F28C-6064-82B8FF26E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837875"/>
              </p:ext>
            </p:extLst>
          </p:nvPr>
        </p:nvGraphicFramePr>
        <p:xfrm>
          <a:off x="6096000" y="2103967"/>
          <a:ext cx="5650173" cy="31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479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30d3476f-ec53-4671-8980-d10767fdaaec" xsi:nil="true"/>
    <MigrationWizIdPermissions xmlns="30d3476f-ec53-4671-8980-d10767fdaaec" xsi:nil="true"/>
    <_activity xmlns="30d3476f-ec53-4671-8980-d10767fdaaec" xsi:nil="true"/>
    <MigrationWizIdVersion xmlns="30d3476f-ec53-4671-8980-d10767fdaa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E5400CADFA0469A091337646547C3" ma:contentTypeVersion="19" ma:contentTypeDescription="Create a new document." ma:contentTypeScope="" ma:versionID="da93119c5c4770573cd269a20198e16a">
  <xsd:schema xmlns:xsd="http://www.w3.org/2001/XMLSchema" xmlns:xs="http://www.w3.org/2001/XMLSchema" xmlns:p="http://schemas.microsoft.com/office/2006/metadata/properties" xmlns:ns3="30d3476f-ec53-4671-8980-d10767fdaaec" xmlns:ns4="4b97df95-d6ed-4c71-86d4-bf7c4bd3aaf0" targetNamespace="http://schemas.microsoft.com/office/2006/metadata/properties" ma:root="true" ma:fieldsID="b3e37d73519d994dc1d60f9164c6cf35" ns3:_="" ns4:_="">
    <xsd:import namespace="30d3476f-ec53-4671-8980-d10767fdaaec"/>
    <xsd:import namespace="4b97df95-d6ed-4c71-86d4-bf7c4bd3aaf0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3476f-ec53-4671-8980-d10767fdaaec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7df95-d6ed-4c71-86d4-bf7c4bd3aaf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624D6-6888-4B7D-8FD7-D82049677C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9066FB-0785-476C-97A7-4E60B4B49E9C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b97df95-d6ed-4c71-86d4-bf7c4bd3aaf0"/>
    <ds:schemaRef ds:uri="http://schemas.microsoft.com/office/2006/metadata/properties"/>
    <ds:schemaRef ds:uri="30d3476f-ec53-4671-8980-d10767fdaae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CD575A-0C65-4CA4-A6FF-BF426C075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d3476f-ec53-4671-8980-d10767fdaaec"/>
    <ds:schemaRef ds:uri="4b97df95-d6ed-4c71-86d4-bf7c4bd3a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1887</Words>
  <Application>Microsoft Office PowerPoint</Application>
  <PresentationFormat>Widescreen</PresentationFormat>
  <Paragraphs>151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微軟正黑體</vt:lpstr>
      <vt:lpstr>黑体</vt:lpstr>
      <vt:lpstr>Arial</vt:lpstr>
      <vt:lpstr>Calibri</vt:lpstr>
      <vt:lpstr>Office Theme</vt:lpstr>
      <vt:lpstr>內地來港移民分析：疫情以來的變化  2025年3月20日  </vt:lpstr>
      <vt:lpstr>背景</vt:lpstr>
      <vt:lpstr>2019 – 2024 收入及就業情況變化</vt:lpstr>
      <vt:lpstr>研究方法</vt:lpstr>
      <vt:lpstr>社協會員背景</vt:lpstr>
      <vt:lpstr>疫情期間收入變化</vt:lpstr>
      <vt:lpstr>疫情期間就業率變化</vt:lpstr>
      <vt:lpstr>疫情前後收入比較</vt:lpstr>
      <vt:lpstr>磁滯性失業</vt:lpstr>
      <vt:lpstr>疫情期間停課對 就業影響的分析</vt:lpstr>
      <vt:lpstr>研究方法</vt:lpstr>
      <vt:lpstr>父母在勞動市場的角色</vt:lpstr>
      <vt:lpstr>停課對於就業的影響</vt:lpstr>
      <vt:lpstr>停課對就業的影響</vt:lpstr>
      <vt:lpstr>提高內地新移民母親就業的方向</vt:lpstr>
      <vt:lpstr>內地移民對於香港勞動力的影響</vt:lpstr>
      <vt:lpstr>疫情期間內地移民補充勞動力的例子</vt:lpstr>
      <vt:lpstr>內地移民減慢人口老化</vt:lpstr>
      <vt:lpstr>疫情或會影響內地學童人力資源</vt:lpstr>
      <vt:lpstr>內地移民勞動人口參與、收入和貧窮率隨居港年期改善</vt:lpstr>
      <vt:lpstr>來港途徑增加使內地新移民背景漸趨多元</vt:lpstr>
      <vt:lpstr>謝謝！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Wong Kin Ming</cp:lastModifiedBy>
  <cp:revision>88</cp:revision>
  <dcterms:created xsi:type="dcterms:W3CDTF">2021-11-12T06:13:21Z</dcterms:created>
  <dcterms:modified xsi:type="dcterms:W3CDTF">2025-03-19T10:13:41Z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0x0101006CBE5400CADFA0469A091337646547C3</vt:lpwstr>
  </property>
</Properties>
</file>