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8"/>
  </p:notesMasterIdLst>
  <p:sldIdLst>
    <p:sldId id="256" r:id="rId3"/>
    <p:sldId id="311" r:id="rId4"/>
    <p:sldId id="313" r:id="rId5"/>
    <p:sldId id="315" r:id="rId6"/>
    <p:sldId id="316" r:id="rId7"/>
    <p:sldId id="314" r:id="rId8"/>
    <p:sldId id="352" r:id="rId9"/>
    <p:sldId id="353" r:id="rId10"/>
    <p:sldId id="332" r:id="rId11"/>
    <p:sldId id="334" r:id="rId12"/>
    <p:sldId id="262" r:id="rId13"/>
    <p:sldId id="317" r:id="rId14"/>
    <p:sldId id="319" r:id="rId15"/>
    <p:sldId id="320" r:id="rId16"/>
    <p:sldId id="323" r:id="rId17"/>
    <p:sldId id="322" r:id="rId18"/>
    <p:sldId id="324" r:id="rId19"/>
    <p:sldId id="327" r:id="rId20"/>
    <p:sldId id="325" r:id="rId21"/>
    <p:sldId id="326" r:id="rId22"/>
    <p:sldId id="328" r:id="rId23"/>
    <p:sldId id="331" r:id="rId24"/>
    <p:sldId id="329" r:id="rId25"/>
    <p:sldId id="330" r:id="rId26"/>
    <p:sldId id="310" r:id="rId27"/>
  </p:sldIdLst>
  <p:sldSz cx="9144000" cy="5143500" type="screen16x9"/>
  <p:notesSz cx="6858000" cy="9144000"/>
  <p:embeddedFontLst>
    <p:embeddedFont>
      <p:font typeface="Albert Sans" pitchFamily="2" charset="77"/>
      <p:regular r:id="rId29"/>
      <p:bold r:id="rId30"/>
      <p:italic r:id="rId31"/>
      <p:boldItalic r:id="rId32"/>
    </p:embeddedFont>
    <p:embeddedFont>
      <p:font typeface="Alexandria Medium" pitchFamily="2" charset="-78"/>
      <p:regular r:id="rId33"/>
      <p:bold r:id="rId34"/>
    </p:embeddedFont>
    <p:embeddedFont>
      <p:font typeface="DengXian" panose="02010600030101010101" pitchFamily="2" charset="-122"/>
      <p:regular r:id="rId35"/>
      <p:bold r:id="rId36"/>
    </p:embeddedFont>
    <p:embeddedFont>
      <p:font typeface="Microsoft YaHei" panose="020B0503020204020204" pitchFamily="34" charset="-122"/>
      <p:regular r:id="rId37"/>
      <p:bold r:id="rId38"/>
    </p:embeddedFont>
    <p:embeddedFont>
      <p:font typeface="Proxima Nova" panose="02000506030000020004" pitchFamily="2" charset="0"/>
      <p:regular r:id="rId39"/>
      <p:bold r:id="rId40"/>
      <p:italic r:id="rId41"/>
      <p:boldItalic r:id="rId42"/>
    </p:embeddedFont>
    <p:embeddedFont>
      <p:font typeface="Proxima Nova Semibold" panose="02000506030000020004" pitchFamily="2" charset="0"/>
      <p:regular r:id="rId43"/>
      <p:bold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D9B83-05DE-4774-9EA1-7D235E63DFD9}">
  <a:tblStyle styleId="{B1DD9B83-05DE-4774-9EA1-7D235E63DF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3B89B9D-DECF-4B81-922C-B23232C48A5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85" autoAdjust="0"/>
  </p:normalViewPr>
  <p:slideViewPr>
    <p:cSldViewPr snapToGrid="0">
      <p:cViewPr varScale="1">
        <p:scale>
          <a:sx n="90" d="100"/>
          <a:sy n="90" d="100"/>
        </p:scale>
        <p:origin x="90" y="19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zh-TW">
                <a:latin typeface="DengXian" panose="02010600030101010101" pitchFamily="2" charset="-122"/>
                <a:ea typeface="DengXian" panose="02010600030101010101" pitchFamily="2" charset="-122"/>
              </a:rPr>
              <a:t>性別</a:t>
            </a:r>
            <a:r>
              <a:rPr lang="en-US">
                <a:latin typeface="DengXian" panose="02010600030101010101" pitchFamily="2" charset="-122"/>
                <a:ea typeface="DengXian" panose="02010600030101010101" pitchFamily="2" charset="-122"/>
              </a:rPr>
              <a:t>(%)</a:t>
            </a:r>
            <a:endParaRPr lang="zh-TW">
              <a:latin typeface="DengXian" panose="02010600030101010101" pitchFamily="2" charset="-122"/>
              <a:ea typeface="DengXian" panose="02010600030101010101" pitchFamily="2" charset="-122"/>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zh-TW" altLang="en-US"/>
        </a:p>
      </c:txPr>
    </c:title>
    <c:autoTitleDeleted val="0"/>
    <c:plotArea>
      <c:layout/>
      <c:pieChart>
        <c:varyColors val="1"/>
        <c:ser>
          <c:idx val="0"/>
          <c:order val="0"/>
          <c:tx>
            <c:strRef>
              <c:f>工作表1!$B$1</c:f>
              <c:strCache>
                <c:ptCount val="1"/>
                <c:pt idx="0">
                  <c:v>性別</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F79-446D-89C7-05FF40E7D895}"/>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F79-446D-89C7-05FF40E7D89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LID4096"/>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男</c:v>
                </c:pt>
                <c:pt idx="1">
                  <c:v>女</c:v>
                </c:pt>
              </c:strCache>
            </c:strRef>
          </c:cat>
          <c:val>
            <c:numRef>
              <c:f>工作表1!$B$2:$B$3</c:f>
              <c:numCache>
                <c:formatCode>General</c:formatCode>
                <c:ptCount val="2"/>
                <c:pt idx="0">
                  <c:v>48.3</c:v>
                </c:pt>
                <c:pt idx="1">
                  <c:v>51.7</c:v>
                </c:pt>
              </c:numCache>
            </c:numRef>
          </c:val>
          <c:extLst>
            <c:ext xmlns:c16="http://schemas.microsoft.com/office/drawing/2014/chart" uri="{C3380CC4-5D6E-409C-BE32-E72D297353CC}">
              <c16:uniqueId val="{00000004-0F79-446D-89C7-05FF40E7D89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zh-TW">
                <a:latin typeface="DengXian" panose="02010600030101010101" pitchFamily="2" charset="-122"/>
                <a:ea typeface="DengXian" panose="02010600030101010101" pitchFamily="2" charset="-122"/>
              </a:rPr>
              <a:t>父親年齡</a:t>
            </a:r>
            <a:r>
              <a:rPr lang="en-US">
                <a:latin typeface="DengXian" panose="02010600030101010101" pitchFamily="2" charset="-122"/>
                <a:ea typeface="DengXian" panose="02010600030101010101" pitchFamily="2" charset="-122"/>
              </a:rPr>
              <a:t>(%)</a:t>
            </a:r>
            <a:endParaRPr lang="zh-TW">
              <a:latin typeface="DengXian" panose="02010600030101010101" pitchFamily="2" charset="-122"/>
              <a:ea typeface="DengXian" panose="02010600030101010101" pitchFamily="2" charset="-122"/>
            </a:endParaRP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zh-TW" altLang="en-US"/>
        </a:p>
      </c:txPr>
    </c:title>
    <c:autoTitleDeleted val="0"/>
    <c:plotArea>
      <c:layout/>
      <c:pieChart>
        <c:varyColors val="1"/>
        <c:ser>
          <c:idx val="0"/>
          <c:order val="0"/>
          <c:tx>
            <c:strRef>
              <c:f>工作表1!$B$1</c:f>
              <c:strCache>
                <c:ptCount val="1"/>
                <c:pt idx="0">
                  <c:v>父親年齡</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BB02-4CEF-9365-5D5E531DC340}"/>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BB02-4CEF-9365-5D5E531DC340}"/>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BB02-4CEF-9365-5D5E531DC340}"/>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BB02-4CEF-9365-5D5E531DC340}"/>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BB02-4CEF-9365-5D5E531DC340}"/>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BB02-4CEF-9365-5D5E531DC340}"/>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BB02-4CEF-9365-5D5E531DC34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LID4096"/>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工作表1!$A$2:$A$8</c:f>
              <c:strCache>
                <c:ptCount val="7"/>
                <c:pt idx="0">
                  <c:v>18歲至29歲</c:v>
                </c:pt>
                <c:pt idx="1">
                  <c:v>30歲至39歲</c:v>
                </c:pt>
                <c:pt idx="2">
                  <c:v>40歲至49歲</c:v>
                </c:pt>
                <c:pt idx="3">
                  <c:v>50歲至59歲</c:v>
                </c:pt>
                <c:pt idx="4">
                  <c:v>60歲至69歲</c:v>
                </c:pt>
                <c:pt idx="5">
                  <c:v>70歲或以上</c:v>
                </c:pt>
                <c:pt idx="6">
                  <c:v>缺失數據</c:v>
                </c:pt>
              </c:strCache>
            </c:strRef>
          </c:cat>
          <c:val>
            <c:numRef>
              <c:f>工作表1!$B$2:$B$8</c:f>
              <c:numCache>
                <c:formatCode>General</c:formatCode>
                <c:ptCount val="7"/>
                <c:pt idx="0">
                  <c:v>0.6</c:v>
                </c:pt>
                <c:pt idx="1">
                  <c:v>17.7</c:v>
                </c:pt>
                <c:pt idx="2">
                  <c:v>46.3</c:v>
                </c:pt>
                <c:pt idx="3">
                  <c:v>22.3</c:v>
                </c:pt>
                <c:pt idx="4">
                  <c:v>4.9000000000000004</c:v>
                </c:pt>
                <c:pt idx="5">
                  <c:v>0.6</c:v>
                </c:pt>
                <c:pt idx="6">
                  <c:v>7.5</c:v>
                </c:pt>
              </c:numCache>
            </c:numRef>
          </c:val>
          <c:extLst>
            <c:ext xmlns:c16="http://schemas.microsoft.com/office/drawing/2014/chart" uri="{C3380CC4-5D6E-409C-BE32-E72D297353CC}">
              <c16:uniqueId val="{0000000E-BB02-4CEF-9365-5D5E531DC34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zh-CN">
                <a:latin typeface="DengXian" panose="02010600030101010101" pitchFamily="2" charset="-122"/>
                <a:ea typeface="DengXian" panose="02010600030101010101" pitchFamily="2" charset="-122"/>
              </a:rPr>
              <a:t>母親</a:t>
            </a:r>
            <a:r>
              <a:rPr lang="zh-TW">
                <a:latin typeface="DengXian" panose="02010600030101010101" pitchFamily="2" charset="-122"/>
                <a:ea typeface="DengXian" panose="02010600030101010101" pitchFamily="2" charset="-122"/>
              </a:rPr>
              <a:t>年齡</a:t>
            </a:r>
            <a:r>
              <a:rPr lang="en-US">
                <a:latin typeface="DengXian" panose="02010600030101010101" pitchFamily="2" charset="-122"/>
                <a:ea typeface="DengXian" panose="02010600030101010101" pitchFamily="2" charset="-122"/>
              </a:rPr>
              <a:t>(%)</a:t>
            </a:r>
            <a:endParaRPr lang="zh-TW">
              <a:latin typeface="DengXian" panose="02010600030101010101" pitchFamily="2" charset="-122"/>
              <a:ea typeface="DengXian" panose="02010600030101010101" pitchFamily="2" charset="-122"/>
            </a:endParaRP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zh-TW" altLang="en-US"/>
        </a:p>
      </c:txPr>
    </c:title>
    <c:autoTitleDeleted val="0"/>
    <c:plotArea>
      <c:layout/>
      <c:pieChart>
        <c:varyColors val="1"/>
        <c:ser>
          <c:idx val="0"/>
          <c:order val="0"/>
          <c:tx>
            <c:strRef>
              <c:f>工作表1!$B$1</c:f>
              <c:strCache>
                <c:ptCount val="1"/>
                <c:pt idx="0">
                  <c:v>母親年齡</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FB05-4EBF-8550-BADB89B06640}"/>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B05-4EBF-8550-BADB89B06640}"/>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B05-4EBF-8550-BADB89B06640}"/>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B05-4EBF-8550-BADB89B06640}"/>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FB05-4EBF-8550-BADB89B06640}"/>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FB05-4EBF-8550-BADB89B06640}"/>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FB05-4EBF-8550-BADB89B0664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LID4096"/>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工作表1!$A$2:$A$8</c:f>
              <c:strCache>
                <c:ptCount val="7"/>
                <c:pt idx="0">
                  <c:v>18歲至29歲</c:v>
                </c:pt>
                <c:pt idx="1">
                  <c:v>30歲至39歲</c:v>
                </c:pt>
                <c:pt idx="2">
                  <c:v>40歲至49歲</c:v>
                </c:pt>
                <c:pt idx="3">
                  <c:v>50歲至59歲</c:v>
                </c:pt>
                <c:pt idx="4">
                  <c:v>60歲至69歲</c:v>
                </c:pt>
                <c:pt idx="5">
                  <c:v>70歲或以上</c:v>
                </c:pt>
                <c:pt idx="6">
                  <c:v>缺失數據</c:v>
                </c:pt>
              </c:strCache>
            </c:strRef>
          </c:cat>
          <c:val>
            <c:numRef>
              <c:f>工作表1!$B$2:$B$8</c:f>
              <c:numCache>
                <c:formatCode>General</c:formatCode>
                <c:ptCount val="7"/>
                <c:pt idx="0">
                  <c:v>0.3</c:v>
                </c:pt>
                <c:pt idx="1">
                  <c:v>29.1</c:v>
                </c:pt>
                <c:pt idx="2">
                  <c:v>55.9</c:v>
                </c:pt>
                <c:pt idx="3">
                  <c:v>13.4</c:v>
                </c:pt>
                <c:pt idx="4">
                  <c:v>0.5</c:v>
                </c:pt>
                <c:pt idx="5">
                  <c:v>0.8</c:v>
                </c:pt>
                <c:pt idx="6">
                  <c:v>7.5</c:v>
                </c:pt>
              </c:numCache>
            </c:numRef>
          </c:val>
          <c:extLst>
            <c:ext xmlns:c16="http://schemas.microsoft.com/office/drawing/2014/chart" uri="{C3380CC4-5D6E-409C-BE32-E72D297353CC}">
              <c16:uniqueId val="{0000000E-FB05-4EBF-8550-BADB89B0664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DengXian" panose="02010600030101010101" pitchFamily="2" charset="-122"/>
              <a:ea typeface="DengXian" panose="02010600030101010101" pitchFamily="2" charset="-122"/>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DengXian" panose="02010600030101010101" pitchFamily="2" charset="-122"/>
                <a:ea typeface="DengXian" panose="02010600030101010101" pitchFamily="2" charset="-122"/>
                <a:cs typeface="+mj-cs"/>
              </a:defRPr>
            </a:pPr>
            <a:r>
              <a:rPr lang="zh-CN" dirty="0"/>
              <a:t>父親教育程度</a:t>
            </a:r>
            <a:r>
              <a:rPr lang="en-US" altLang="zh-CN" dirty="0"/>
              <a:t>(%)</a:t>
            </a:r>
            <a:endParaRPr lang="en-US" dirty="0"/>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DengXian" panose="02010600030101010101" pitchFamily="2" charset="-122"/>
              <a:ea typeface="DengXian" panose="02010600030101010101" pitchFamily="2" charset="-122"/>
              <a:cs typeface="+mj-cs"/>
            </a:defRPr>
          </a:pPr>
          <a:endParaRPr lang="en-US"/>
        </a:p>
      </c:txPr>
    </c:title>
    <c:autoTitleDeleted val="0"/>
    <c:plotArea>
      <c:layout/>
      <c:barChart>
        <c:barDir val="col"/>
        <c:grouping val="clustered"/>
        <c:varyColors val="0"/>
        <c:ser>
          <c:idx val="0"/>
          <c:order val="0"/>
          <c:tx>
            <c:strRef>
              <c:f>工作表1!$B$1</c:f>
              <c:strCache>
                <c:ptCount val="1"/>
                <c:pt idx="0">
                  <c:v>弱勢組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DengXian" panose="02010600030101010101" pitchFamily="2" charset="-122"/>
                    <a:ea typeface="DengXian" panose="02010600030101010101" pitchFamily="2" charset="-122"/>
                    <a:cs typeface="+mn-cs"/>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工作表1!$A$2:$A$6</c:f>
              <c:strCache>
                <c:ptCount val="5"/>
                <c:pt idx="0">
                  <c:v>小學或以下</c:v>
                </c:pt>
                <c:pt idx="1">
                  <c:v>初中</c:v>
                </c:pt>
                <c:pt idx="2">
                  <c:v>高中</c:v>
                </c:pt>
                <c:pt idx="3">
                  <c:v>大專/大學或以上</c:v>
                </c:pt>
                <c:pt idx="4">
                  <c:v>不適用</c:v>
                </c:pt>
              </c:strCache>
            </c:strRef>
          </c:cat>
          <c:val>
            <c:numRef>
              <c:f>工作表1!$B$2:$B$6</c:f>
              <c:numCache>
                <c:formatCode>General</c:formatCode>
                <c:ptCount val="5"/>
                <c:pt idx="0">
                  <c:v>7.4</c:v>
                </c:pt>
                <c:pt idx="1">
                  <c:v>37.6</c:v>
                </c:pt>
                <c:pt idx="2">
                  <c:v>30.6</c:v>
                </c:pt>
                <c:pt idx="3">
                  <c:v>15.7</c:v>
                </c:pt>
                <c:pt idx="4">
                  <c:v>8.6999999999999993</c:v>
                </c:pt>
              </c:numCache>
            </c:numRef>
          </c:val>
          <c:extLst>
            <c:ext xmlns:c16="http://schemas.microsoft.com/office/drawing/2014/chart" uri="{C3380CC4-5D6E-409C-BE32-E72D297353CC}">
              <c16:uniqueId val="{00000000-5A95-4E2A-B840-10066D3B77EE}"/>
            </c:ext>
          </c:extLst>
        </c:ser>
        <c:ser>
          <c:idx val="1"/>
          <c:order val="1"/>
          <c:tx>
            <c:strRef>
              <c:f>工作表1!$C$1</c:f>
              <c:strCache>
                <c:ptCount val="1"/>
                <c:pt idx="0">
                  <c:v>對照組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DengXian" panose="02010600030101010101" pitchFamily="2" charset="-122"/>
                    <a:ea typeface="DengXian" panose="02010600030101010101" pitchFamily="2" charset="-122"/>
                    <a:cs typeface="+mn-cs"/>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工作表1!$A$2:$A$6</c:f>
              <c:strCache>
                <c:ptCount val="5"/>
                <c:pt idx="0">
                  <c:v>小學或以下</c:v>
                </c:pt>
                <c:pt idx="1">
                  <c:v>初中</c:v>
                </c:pt>
                <c:pt idx="2">
                  <c:v>高中</c:v>
                </c:pt>
                <c:pt idx="3">
                  <c:v>大專/大學或以上</c:v>
                </c:pt>
                <c:pt idx="4">
                  <c:v>不適用</c:v>
                </c:pt>
              </c:strCache>
            </c:strRef>
          </c:cat>
          <c:val>
            <c:numRef>
              <c:f>工作表1!$C$2:$C$6</c:f>
              <c:numCache>
                <c:formatCode>General</c:formatCode>
                <c:ptCount val="5"/>
                <c:pt idx="0">
                  <c:v>0.9</c:v>
                </c:pt>
                <c:pt idx="1">
                  <c:v>10.199999999999999</c:v>
                </c:pt>
                <c:pt idx="2">
                  <c:v>25.9</c:v>
                </c:pt>
                <c:pt idx="3">
                  <c:v>62</c:v>
                </c:pt>
                <c:pt idx="4">
                  <c:v>0.9</c:v>
                </c:pt>
              </c:numCache>
            </c:numRef>
          </c:val>
          <c:extLst>
            <c:ext xmlns:c16="http://schemas.microsoft.com/office/drawing/2014/chart" uri="{C3380CC4-5D6E-409C-BE32-E72D297353CC}">
              <c16:uniqueId val="{00000001-5A95-4E2A-B840-10066D3B77EE}"/>
            </c:ext>
          </c:extLst>
        </c:ser>
        <c:dLbls>
          <c:dLblPos val="outEnd"/>
          <c:showLegendKey val="0"/>
          <c:showVal val="1"/>
          <c:showCatName val="0"/>
          <c:showSerName val="0"/>
          <c:showPercent val="0"/>
          <c:showBubbleSize val="0"/>
        </c:dLbls>
        <c:gapWidth val="267"/>
        <c:overlap val="-43"/>
        <c:axId val="1094520720"/>
        <c:axId val="1094525520"/>
      </c:barChart>
      <c:catAx>
        <c:axId val="10945207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DengXian" panose="02010600030101010101" pitchFamily="2" charset="-122"/>
                <a:ea typeface="DengXian" panose="02010600030101010101" pitchFamily="2" charset="-122"/>
                <a:cs typeface="+mn-cs"/>
              </a:defRPr>
            </a:pPr>
            <a:endParaRPr lang="LID4096"/>
          </a:p>
        </c:txPr>
        <c:crossAx val="1094525520"/>
        <c:crosses val="autoZero"/>
        <c:auto val="1"/>
        <c:lblAlgn val="ctr"/>
        <c:lblOffset val="100"/>
        <c:noMultiLvlLbl val="0"/>
      </c:catAx>
      <c:valAx>
        <c:axId val="10945255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DengXian" panose="02010600030101010101" pitchFamily="2" charset="-122"/>
                <a:ea typeface="DengXian" panose="02010600030101010101" pitchFamily="2" charset="-122"/>
                <a:cs typeface="+mn-cs"/>
              </a:defRPr>
            </a:pPr>
            <a:endParaRPr lang="LID4096"/>
          </a:p>
        </c:txPr>
        <c:crossAx val="109452072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DengXian" panose="02010600030101010101" pitchFamily="2" charset="-122"/>
              <a:ea typeface="DengXian" panose="02010600030101010101" pitchFamily="2" charset="-122"/>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latin typeface="DengXian" panose="02010600030101010101" pitchFamily="2" charset="-122"/>
          <a:ea typeface="DengXian" panose="02010600030101010101" pitchFamily="2" charset="-122"/>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DengXian" panose="02010600030101010101" pitchFamily="2" charset="-122"/>
                <a:ea typeface="DengXian" panose="02010600030101010101" pitchFamily="2" charset="-122"/>
                <a:cs typeface="+mj-cs"/>
              </a:defRPr>
            </a:pPr>
            <a:r>
              <a:rPr lang="zh-CN" altLang="en-US" dirty="0"/>
              <a:t>母親</a:t>
            </a:r>
            <a:r>
              <a:rPr lang="zh-CN" dirty="0"/>
              <a:t>教育程度</a:t>
            </a:r>
            <a:r>
              <a:rPr lang="en-US" altLang="zh-CN" dirty="0"/>
              <a:t>(%)</a:t>
            </a:r>
            <a:endParaRPr lang="en-US" dirty="0"/>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DengXian" panose="02010600030101010101" pitchFamily="2" charset="-122"/>
              <a:ea typeface="DengXian" panose="02010600030101010101" pitchFamily="2" charset="-122"/>
              <a:cs typeface="+mj-cs"/>
            </a:defRPr>
          </a:pPr>
          <a:endParaRPr lang="en-US"/>
        </a:p>
      </c:txPr>
    </c:title>
    <c:autoTitleDeleted val="0"/>
    <c:plotArea>
      <c:layout/>
      <c:barChart>
        <c:barDir val="col"/>
        <c:grouping val="clustered"/>
        <c:varyColors val="0"/>
        <c:ser>
          <c:idx val="0"/>
          <c:order val="0"/>
          <c:tx>
            <c:strRef>
              <c:f>工作表1!$B$1</c:f>
              <c:strCache>
                <c:ptCount val="1"/>
                <c:pt idx="0">
                  <c:v>弱勢組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DengXian" panose="02010600030101010101" pitchFamily="2" charset="-122"/>
                    <a:ea typeface="DengXian" panose="02010600030101010101" pitchFamily="2" charset="-122"/>
                    <a:cs typeface="+mn-cs"/>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工作表1!$A$2:$A$6</c:f>
              <c:strCache>
                <c:ptCount val="5"/>
                <c:pt idx="0">
                  <c:v>小學或以下</c:v>
                </c:pt>
                <c:pt idx="1">
                  <c:v>初中</c:v>
                </c:pt>
                <c:pt idx="2">
                  <c:v>高中</c:v>
                </c:pt>
                <c:pt idx="3">
                  <c:v>大專/大學或以上</c:v>
                </c:pt>
                <c:pt idx="4">
                  <c:v>不適用</c:v>
                </c:pt>
              </c:strCache>
            </c:strRef>
          </c:cat>
          <c:val>
            <c:numRef>
              <c:f>工作表1!$B$2:$B$6</c:f>
              <c:numCache>
                <c:formatCode>General</c:formatCode>
                <c:ptCount val="5"/>
                <c:pt idx="0">
                  <c:v>10.5</c:v>
                </c:pt>
                <c:pt idx="1">
                  <c:v>41.7</c:v>
                </c:pt>
                <c:pt idx="2">
                  <c:v>31.8</c:v>
                </c:pt>
                <c:pt idx="3">
                  <c:v>15.2</c:v>
                </c:pt>
                <c:pt idx="4">
                  <c:v>0.8</c:v>
                </c:pt>
              </c:numCache>
            </c:numRef>
          </c:val>
          <c:extLst>
            <c:ext xmlns:c16="http://schemas.microsoft.com/office/drawing/2014/chart" uri="{C3380CC4-5D6E-409C-BE32-E72D297353CC}">
              <c16:uniqueId val="{00000000-5A95-4E2A-B840-10066D3B77EE}"/>
            </c:ext>
          </c:extLst>
        </c:ser>
        <c:ser>
          <c:idx val="1"/>
          <c:order val="1"/>
          <c:tx>
            <c:strRef>
              <c:f>工作表1!$C$1</c:f>
              <c:strCache>
                <c:ptCount val="1"/>
                <c:pt idx="0">
                  <c:v>對照組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DengXian" panose="02010600030101010101" pitchFamily="2" charset="-122"/>
                    <a:ea typeface="DengXian" panose="02010600030101010101" pitchFamily="2" charset="-122"/>
                    <a:cs typeface="+mn-cs"/>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工作表1!$A$2:$A$6</c:f>
              <c:strCache>
                <c:ptCount val="5"/>
                <c:pt idx="0">
                  <c:v>小學或以下</c:v>
                </c:pt>
                <c:pt idx="1">
                  <c:v>初中</c:v>
                </c:pt>
                <c:pt idx="2">
                  <c:v>高中</c:v>
                </c:pt>
                <c:pt idx="3">
                  <c:v>大專/大學或以上</c:v>
                </c:pt>
                <c:pt idx="4">
                  <c:v>不適用</c:v>
                </c:pt>
              </c:strCache>
            </c:strRef>
          </c:cat>
          <c:val>
            <c:numRef>
              <c:f>工作表1!$C$2:$C$6</c:f>
              <c:numCache>
                <c:formatCode>General</c:formatCode>
                <c:ptCount val="5"/>
                <c:pt idx="0">
                  <c:v>0.9</c:v>
                </c:pt>
                <c:pt idx="1">
                  <c:v>8.3000000000000007</c:v>
                </c:pt>
                <c:pt idx="2">
                  <c:v>28.7</c:v>
                </c:pt>
                <c:pt idx="3">
                  <c:v>61.1</c:v>
                </c:pt>
                <c:pt idx="4">
                  <c:v>0.9</c:v>
                </c:pt>
              </c:numCache>
            </c:numRef>
          </c:val>
          <c:extLst>
            <c:ext xmlns:c16="http://schemas.microsoft.com/office/drawing/2014/chart" uri="{C3380CC4-5D6E-409C-BE32-E72D297353CC}">
              <c16:uniqueId val="{00000001-5A95-4E2A-B840-10066D3B77EE}"/>
            </c:ext>
          </c:extLst>
        </c:ser>
        <c:dLbls>
          <c:dLblPos val="outEnd"/>
          <c:showLegendKey val="0"/>
          <c:showVal val="1"/>
          <c:showCatName val="0"/>
          <c:showSerName val="0"/>
          <c:showPercent val="0"/>
          <c:showBubbleSize val="0"/>
        </c:dLbls>
        <c:gapWidth val="267"/>
        <c:overlap val="-43"/>
        <c:axId val="1094520720"/>
        <c:axId val="1094525520"/>
      </c:barChart>
      <c:catAx>
        <c:axId val="10945207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DengXian" panose="02010600030101010101" pitchFamily="2" charset="-122"/>
                <a:ea typeface="DengXian" panose="02010600030101010101" pitchFamily="2" charset="-122"/>
                <a:cs typeface="+mn-cs"/>
              </a:defRPr>
            </a:pPr>
            <a:endParaRPr lang="LID4096"/>
          </a:p>
        </c:txPr>
        <c:crossAx val="1094525520"/>
        <c:crosses val="autoZero"/>
        <c:auto val="1"/>
        <c:lblAlgn val="ctr"/>
        <c:lblOffset val="100"/>
        <c:noMultiLvlLbl val="0"/>
      </c:catAx>
      <c:valAx>
        <c:axId val="10945255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DengXian" panose="02010600030101010101" pitchFamily="2" charset="-122"/>
                <a:ea typeface="DengXian" panose="02010600030101010101" pitchFamily="2" charset="-122"/>
                <a:cs typeface="+mn-cs"/>
              </a:defRPr>
            </a:pPr>
            <a:endParaRPr lang="LID4096"/>
          </a:p>
        </c:txPr>
        <c:crossAx val="109452072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DengXian" panose="02010600030101010101" pitchFamily="2" charset="-122"/>
              <a:ea typeface="DengXian" panose="02010600030101010101" pitchFamily="2" charset="-122"/>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latin typeface="DengXian" panose="02010600030101010101" pitchFamily="2" charset="-122"/>
          <a:ea typeface="DengXian" panose="02010600030101010101" pitchFamily="2" charset="-122"/>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558abb5f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558abb5f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E35300C7-29FF-4A93-45E4-27A962933D56}"/>
            </a:ext>
          </a:extLst>
        </p:cNvPr>
        <p:cNvGrpSpPr/>
        <p:nvPr/>
      </p:nvGrpSpPr>
      <p:grpSpPr>
        <a:xfrm>
          <a:off x="0" y="0"/>
          <a:ext cx="0" cy="0"/>
          <a:chOff x="0" y="0"/>
          <a:chExt cx="0" cy="0"/>
        </a:xfrm>
      </p:grpSpPr>
      <p:sp>
        <p:nvSpPr>
          <p:cNvPr id="224" name="Google Shape;224;g25703cb3a7b_0_22:notes">
            <a:extLst>
              <a:ext uri="{FF2B5EF4-FFF2-40B4-BE49-F238E27FC236}">
                <a16:creationId xmlns:a16="http://schemas.microsoft.com/office/drawing/2014/main" id="{2EA1F5DD-0853-EE96-DAE1-6DF8ECCA28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703cb3a7b_0_22:notes">
            <a:extLst>
              <a:ext uri="{FF2B5EF4-FFF2-40B4-BE49-F238E27FC236}">
                <a16:creationId xmlns:a16="http://schemas.microsoft.com/office/drawing/2014/main" id="{1A2FB2ED-8C59-1C29-8597-21B1BF27AD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89840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558abb5fb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2C70A426-3220-14E0-D789-C4CADBB9CE09}"/>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3F329F01-2C27-DEA3-66FE-E8633FC2A1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37F1002F-76EC-14B0-F4D0-D89C31C3BC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035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06F1CC85-DF04-4EC7-4BA1-D744F07AA322}"/>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47E8EBF3-245B-C462-D091-66BFC7CB71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DB0EBB4E-661F-AAEB-B40B-EA4CBACAE1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215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5A913500-42F8-B052-9E44-1F63D09837DD}"/>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A7AF01B2-9328-F848-7C58-CE52583DF5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2A50474D-900B-B7BE-76BF-9DA3FDDE2F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782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3F35B35D-4206-B9BC-6377-6401C8D9EE8E}"/>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A5CE45B7-0804-9997-9B4A-D5D446F58E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AEEA788D-4F5C-82E9-7852-5CDA46C149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746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E1C627C8-ABBD-9A91-C663-EA63E0C2D63E}"/>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9983AEE1-5770-4C3D-DF67-4B74F04AB6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7F995D5B-FB6A-EA7D-96DE-0A845A6C33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8713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E035CB27-4846-F3F3-4605-07EBF2EB9766}"/>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EDF27B79-FA21-91BE-2F53-BEE8945E38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818EBDE5-2C69-9804-E17F-85259E7A3D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5636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6F80CA31-7C85-51A2-AA8C-E694F24D3327}"/>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ABA606D2-AFC9-5A6A-4ACE-95EA30923E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B144E0A2-3CD9-0753-A6DE-E98EEC14E1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8228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27D528FE-2807-CDB7-18EA-E028AAAF4379}"/>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AD8FB653-1CBC-7AB0-F2AB-A06547B38E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28A1A947-9382-EF59-858E-48F89A4513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908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58024078-AA92-F634-A955-C914DA25C65A}"/>
            </a:ext>
          </a:extLst>
        </p:cNvPr>
        <p:cNvGrpSpPr/>
        <p:nvPr/>
      </p:nvGrpSpPr>
      <p:grpSpPr>
        <a:xfrm>
          <a:off x="0" y="0"/>
          <a:ext cx="0" cy="0"/>
          <a:chOff x="0" y="0"/>
          <a:chExt cx="0" cy="0"/>
        </a:xfrm>
      </p:grpSpPr>
      <p:sp>
        <p:nvSpPr>
          <p:cNvPr id="224" name="Google Shape;224;g25703cb3a7b_0_22:notes">
            <a:extLst>
              <a:ext uri="{FF2B5EF4-FFF2-40B4-BE49-F238E27FC236}">
                <a16:creationId xmlns:a16="http://schemas.microsoft.com/office/drawing/2014/main" id="{B7F55DEC-003C-4B6C-DE71-9623DBD449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703cb3a7b_0_22:notes">
            <a:extLst>
              <a:ext uri="{FF2B5EF4-FFF2-40B4-BE49-F238E27FC236}">
                <a16:creationId xmlns:a16="http://schemas.microsoft.com/office/drawing/2014/main" id="{D49C8361-1A5B-C313-7AD7-BEDC4E7E30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sz="1100" dirty="0">
                <a:latin typeface="DengXian" panose="02010600030101010101" pitchFamily="2" charset="-122"/>
                <a:ea typeface="DengXian" panose="02010600030101010101" pitchFamily="2" charset="-122"/>
              </a:rPr>
              <a:t>狀況，風險因素，同影響</a:t>
            </a:r>
            <a:endParaRPr dirty="0"/>
          </a:p>
        </p:txBody>
      </p:sp>
    </p:spTree>
    <p:extLst>
      <p:ext uri="{BB962C8B-B14F-4D97-AF65-F5344CB8AC3E}">
        <p14:creationId xmlns:p14="http://schemas.microsoft.com/office/powerpoint/2010/main" val="191835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4B98470C-F855-0325-2065-45C60740CE4A}"/>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631F2205-EE4A-4BDE-AC50-099EC9D997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5FF07BD0-FA61-4B3B-D234-2C3115113E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47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54DCF0E6-5C6B-441B-92B5-2B1E16843937}"/>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A3955484-A90F-6BA9-6EFF-DA00B1CAA0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045F4C01-DBE1-824E-310F-DF640E2B7C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905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2FDD209B-0202-D18C-15D2-36811DC2D39B}"/>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933530B5-2795-105C-F805-33ED48F154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1C7951A0-3C55-3C17-8268-A59F0D0B60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4626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18662B64-7FEA-E913-4313-90815EAF9085}"/>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DF641115-9404-5BCF-55B8-9181554353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C66996BE-7BF1-DD6A-4D42-D89ED510EF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85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73C46445-D1B9-7811-6B22-94AACF42DF1A}"/>
            </a:ext>
          </a:extLst>
        </p:cNvPr>
        <p:cNvGrpSpPr/>
        <p:nvPr/>
      </p:nvGrpSpPr>
      <p:grpSpPr>
        <a:xfrm>
          <a:off x="0" y="0"/>
          <a:ext cx="0" cy="0"/>
          <a:chOff x="0" y="0"/>
          <a:chExt cx="0" cy="0"/>
        </a:xfrm>
      </p:grpSpPr>
      <p:sp>
        <p:nvSpPr>
          <p:cNvPr id="246" name="Google Shape;246;g2558abb5fb3_0_46:notes">
            <a:extLst>
              <a:ext uri="{FF2B5EF4-FFF2-40B4-BE49-F238E27FC236}">
                <a16:creationId xmlns:a16="http://schemas.microsoft.com/office/drawing/2014/main" id="{1F95599E-CFAF-9921-BFDB-338EC35F73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58abb5fb3_0_46:notes">
            <a:extLst>
              <a:ext uri="{FF2B5EF4-FFF2-40B4-BE49-F238E27FC236}">
                <a16:creationId xmlns:a16="http://schemas.microsoft.com/office/drawing/2014/main" id="{0EEA0C03-F275-76F2-1930-1AA2A249D4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421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8"/>
        <p:cNvGrpSpPr/>
        <p:nvPr/>
      </p:nvGrpSpPr>
      <p:grpSpPr>
        <a:xfrm>
          <a:off x="0" y="0"/>
          <a:ext cx="0" cy="0"/>
          <a:chOff x="0" y="0"/>
          <a:chExt cx="0" cy="0"/>
        </a:xfrm>
      </p:grpSpPr>
      <p:sp>
        <p:nvSpPr>
          <p:cNvPr id="7769" name="Google Shape;7769;g2572bee519d_0_18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0" name="Google Shape;7770;g2572bee519d_0_18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E2BA98F6-B363-FB7A-911A-7A339E3AFE5C}"/>
            </a:ext>
          </a:extLst>
        </p:cNvPr>
        <p:cNvGrpSpPr/>
        <p:nvPr/>
      </p:nvGrpSpPr>
      <p:grpSpPr>
        <a:xfrm>
          <a:off x="0" y="0"/>
          <a:ext cx="0" cy="0"/>
          <a:chOff x="0" y="0"/>
          <a:chExt cx="0" cy="0"/>
        </a:xfrm>
      </p:grpSpPr>
      <p:sp>
        <p:nvSpPr>
          <p:cNvPr id="224" name="Google Shape;224;g25703cb3a7b_0_22:notes">
            <a:extLst>
              <a:ext uri="{FF2B5EF4-FFF2-40B4-BE49-F238E27FC236}">
                <a16:creationId xmlns:a16="http://schemas.microsoft.com/office/drawing/2014/main" id="{98B27E68-62E7-91D4-1F7C-9DDA00B60C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703cb3a7b_0_22:notes">
            <a:extLst>
              <a:ext uri="{FF2B5EF4-FFF2-40B4-BE49-F238E27FC236}">
                <a16:creationId xmlns:a16="http://schemas.microsoft.com/office/drawing/2014/main" id="{4520BE3B-E34F-7A8D-B05A-154509F4CD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516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F5DCDA25-90CB-850A-5DFF-38EAF7C6750C}"/>
            </a:ext>
          </a:extLst>
        </p:cNvPr>
        <p:cNvGrpSpPr/>
        <p:nvPr/>
      </p:nvGrpSpPr>
      <p:grpSpPr>
        <a:xfrm>
          <a:off x="0" y="0"/>
          <a:ext cx="0" cy="0"/>
          <a:chOff x="0" y="0"/>
          <a:chExt cx="0" cy="0"/>
        </a:xfrm>
      </p:grpSpPr>
      <p:sp>
        <p:nvSpPr>
          <p:cNvPr id="224" name="Google Shape;224;g25703cb3a7b_0_22:notes">
            <a:extLst>
              <a:ext uri="{FF2B5EF4-FFF2-40B4-BE49-F238E27FC236}">
                <a16:creationId xmlns:a16="http://schemas.microsoft.com/office/drawing/2014/main" id="{BA5C62C3-52A0-3F13-ABFB-679DC92FE4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703cb3a7b_0_22:notes">
            <a:extLst>
              <a:ext uri="{FF2B5EF4-FFF2-40B4-BE49-F238E27FC236}">
                <a16:creationId xmlns:a16="http://schemas.microsoft.com/office/drawing/2014/main" id="{DE425FA0-8620-D914-4A73-C20AB72E04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altLang="zh-TW"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478831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C8569404-9F5D-69BE-CD33-72CA07ED4137}"/>
            </a:ext>
          </a:extLst>
        </p:cNvPr>
        <p:cNvGrpSpPr/>
        <p:nvPr/>
      </p:nvGrpSpPr>
      <p:grpSpPr>
        <a:xfrm>
          <a:off x="0" y="0"/>
          <a:ext cx="0" cy="0"/>
          <a:chOff x="0" y="0"/>
          <a:chExt cx="0" cy="0"/>
        </a:xfrm>
      </p:grpSpPr>
      <p:sp>
        <p:nvSpPr>
          <p:cNvPr id="224" name="Google Shape;224;g25703cb3a7b_0_22:notes">
            <a:extLst>
              <a:ext uri="{FF2B5EF4-FFF2-40B4-BE49-F238E27FC236}">
                <a16:creationId xmlns:a16="http://schemas.microsoft.com/office/drawing/2014/main" id="{36EDBC74-795D-5FCB-E62C-E7E75F0AF7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703cb3a7b_0_22:notes">
            <a:extLst>
              <a:ext uri="{FF2B5EF4-FFF2-40B4-BE49-F238E27FC236}">
                <a16:creationId xmlns:a16="http://schemas.microsoft.com/office/drawing/2014/main" id="{99A2A40A-9015-1C83-9BA9-E25689DF90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25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A975B540-8765-7A48-1AC6-4B4898B7CBD6}"/>
            </a:ext>
          </a:extLst>
        </p:cNvPr>
        <p:cNvGrpSpPr/>
        <p:nvPr/>
      </p:nvGrpSpPr>
      <p:grpSpPr>
        <a:xfrm>
          <a:off x="0" y="0"/>
          <a:ext cx="0" cy="0"/>
          <a:chOff x="0" y="0"/>
          <a:chExt cx="0" cy="0"/>
        </a:xfrm>
      </p:grpSpPr>
      <p:sp>
        <p:nvSpPr>
          <p:cNvPr id="224" name="Google Shape;224;g25703cb3a7b_0_22:notes">
            <a:extLst>
              <a:ext uri="{FF2B5EF4-FFF2-40B4-BE49-F238E27FC236}">
                <a16:creationId xmlns:a16="http://schemas.microsoft.com/office/drawing/2014/main" id="{7E4D1B88-3344-E069-337F-0FCB476EB8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703cb3a7b_0_22:notes">
            <a:extLst>
              <a:ext uri="{FF2B5EF4-FFF2-40B4-BE49-F238E27FC236}">
                <a16:creationId xmlns:a16="http://schemas.microsoft.com/office/drawing/2014/main" id="{B968184E-59A6-A79E-1C25-38AF7A1F45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102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a:extLst>
            <a:ext uri="{FF2B5EF4-FFF2-40B4-BE49-F238E27FC236}">
              <a16:creationId xmlns:a16="http://schemas.microsoft.com/office/drawing/2014/main" id="{54070ACB-C4BC-76DA-810C-FA92882C2827}"/>
            </a:ext>
          </a:extLst>
        </p:cNvPr>
        <p:cNvGrpSpPr/>
        <p:nvPr/>
      </p:nvGrpSpPr>
      <p:grpSpPr>
        <a:xfrm>
          <a:off x="0" y="0"/>
          <a:ext cx="0" cy="0"/>
          <a:chOff x="0" y="0"/>
          <a:chExt cx="0" cy="0"/>
        </a:xfrm>
      </p:grpSpPr>
      <p:sp>
        <p:nvSpPr>
          <p:cNvPr id="1424" name="Google Shape;1424;g347f2e9a217_0_3281:notes">
            <a:extLst>
              <a:ext uri="{FF2B5EF4-FFF2-40B4-BE49-F238E27FC236}">
                <a16:creationId xmlns:a16="http://schemas.microsoft.com/office/drawing/2014/main" id="{0757BB6A-B074-D094-3B07-833926DA13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47f2e9a217_0_3281:notes">
            <a:extLst>
              <a:ext uri="{FF2B5EF4-FFF2-40B4-BE49-F238E27FC236}">
                <a16:creationId xmlns:a16="http://schemas.microsoft.com/office/drawing/2014/main" id="{E8683AC4-80E3-454F-ABCF-715A2A3378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503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a:extLst>
            <a:ext uri="{FF2B5EF4-FFF2-40B4-BE49-F238E27FC236}">
              <a16:creationId xmlns:a16="http://schemas.microsoft.com/office/drawing/2014/main" id="{2D8BF78A-8B7B-C870-C209-CC7F2BFCBBDE}"/>
            </a:ext>
          </a:extLst>
        </p:cNvPr>
        <p:cNvGrpSpPr/>
        <p:nvPr/>
      </p:nvGrpSpPr>
      <p:grpSpPr>
        <a:xfrm>
          <a:off x="0" y="0"/>
          <a:ext cx="0" cy="0"/>
          <a:chOff x="0" y="0"/>
          <a:chExt cx="0" cy="0"/>
        </a:xfrm>
      </p:grpSpPr>
      <p:sp>
        <p:nvSpPr>
          <p:cNvPr id="1424" name="Google Shape;1424;g347f2e9a217_0_3281:notes">
            <a:extLst>
              <a:ext uri="{FF2B5EF4-FFF2-40B4-BE49-F238E27FC236}">
                <a16:creationId xmlns:a16="http://schemas.microsoft.com/office/drawing/2014/main" id="{5EE20CCD-A31E-C43B-A7E4-4DB8550166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47f2e9a217_0_3281:notes">
            <a:extLst>
              <a:ext uri="{FF2B5EF4-FFF2-40B4-BE49-F238E27FC236}">
                <a16:creationId xmlns:a16="http://schemas.microsoft.com/office/drawing/2014/main" id="{629660CF-BC72-C56C-F9C8-C78A9B6EAC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876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a:extLst>
            <a:ext uri="{FF2B5EF4-FFF2-40B4-BE49-F238E27FC236}">
              <a16:creationId xmlns:a16="http://schemas.microsoft.com/office/drawing/2014/main" id="{1D115775-2719-211F-9C1D-0D5BEFF033DA}"/>
            </a:ext>
          </a:extLst>
        </p:cNvPr>
        <p:cNvGrpSpPr/>
        <p:nvPr/>
      </p:nvGrpSpPr>
      <p:grpSpPr>
        <a:xfrm>
          <a:off x="0" y="0"/>
          <a:ext cx="0" cy="0"/>
          <a:chOff x="0" y="0"/>
          <a:chExt cx="0" cy="0"/>
        </a:xfrm>
      </p:grpSpPr>
      <p:sp>
        <p:nvSpPr>
          <p:cNvPr id="224" name="Google Shape;224;g25703cb3a7b_0_22:notes">
            <a:extLst>
              <a:ext uri="{FF2B5EF4-FFF2-40B4-BE49-F238E27FC236}">
                <a16:creationId xmlns:a16="http://schemas.microsoft.com/office/drawing/2014/main" id="{AA391B0C-67E7-2FEC-BCB5-9628616972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703cb3a7b_0_22:notes">
            <a:extLst>
              <a:ext uri="{FF2B5EF4-FFF2-40B4-BE49-F238E27FC236}">
                <a16:creationId xmlns:a16="http://schemas.microsoft.com/office/drawing/2014/main" id="{C7E295AD-974D-9FB9-6F35-ECD13644ED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8948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pic>
        <p:nvPicPr>
          <p:cNvPr id="10" name="Google Shape;10;p2"/>
          <p:cNvPicPr preferRelativeResize="0"/>
          <p:nvPr/>
        </p:nvPicPr>
        <p:blipFill rotWithShape="1">
          <a:blip r:embed="rId2">
            <a:alphaModFix/>
          </a:blip>
          <a:srcRect l="-19689" t="41478" r="19690" b="2272"/>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711750" y="1958600"/>
            <a:ext cx="4280100" cy="26499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9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572000" y="535000"/>
            <a:ext cx="3860400" cy="388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sp>
        <p:nvSpPr>
          <p:cNvPr id="26" name="Google Shape;26;p5"/>
          <p:cNvSpPr txBox="1">
            <a:spLocks noGrp="1"/>
          </p:cNvSpPr>
          <p:nvPr>
            <p:ph type="subTitle" idx="1"/>
          </p:nvPr>
        </p:nvSpPr>
        <p:spPr>
          <a:xfrm>
            <a:off x="1189750" y="1742900"/>
            <a:ext cx="2907600" cy="217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 name="Google Shape;27;p5"/>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28" name="Google Shape;28;p5"/>
          <p:cNvSpPr txBox="1">
            <a:spLocks noGrp="1"/>
          </p:cNvSpPr>
          <p:nvPr>
            <p:ph type="subTitle" idx="2"/>
          </p:nvPr>
        </p:nvSpPr>
        <p:spPr>
          <a:xfrm>
            <a:off x="5046650" y="1742900"/>
            <a:ext cx="2907600" cy="217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l="-19689" t="41478" r="19690" b="2272"/>
          <a:stretch/>
        </p:blipFill>
        <p:spPr>
          <a:xfrm rot="10800000" flipH="1">
            <a:off x="0" y="-2285"/>
            <a:ext cx="9144000" cy="5148070"/>
          </a:xfrm>
          <a:prstGeom prst="rect">
            <a:avLst/>
          </a:prstGeom>
          <a:noFill/>
          <a:ln>
            <a:noFill/>
          </a:ln>
        </p:spPr>
      </p:pic>
      <p:sp>
        <p:nvSpPr>
          <p:cNvPr id="79" name="Google Shape;79;p15"/>
          <p:cNvSpPr txBox="1">
            <a:spLocks noGrp="1"/>
          </p:cNvSpPr>
          <p:nvPr>
            <p:ph type="title"/>
          </p:nvPr>
        </p:nvSpPr>
        <p:spPr>
          <a:xfrm>
            <a:off x="715100" y="2259575"/>
            <a:ext cx="4276800" cy="2317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70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0" name="Google Shape;80;p15"/>
          <p:cNvSpPr txBox="1">
            <a:spLocks noGrp="1"/>
          </p:cNvSpPr>
          <p:nvPr>
            <p:ph type="body" idx="1"/>
          </p:nvPr>
        </p:nvSpPr>
        <p:spPr>
          <a:xfrm>
            <a:off x="4572000" y="535000"/>
            <a:ext cx="3856500" cy="809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4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74"/>
        <p:cNvGrpSpPr/>
        <p:nvPr/>
      </p:nvGrpSpPr>
      <p:grpSpPr>
        <a:xfrm>
          <a:off x="0" y="0"/>
          <a:ext cx="0" cy="0"/>
          <a:chOff x="0" y="0"/>
          <a:chExt cx="0" cy="0"/>
        </a:xfrm>
      </p:grpSpPr>
      <p:pic>
        <p:nvPicPr>
          <p:cNvPr id="175" name="Google Shape;175;p30"/>
          <p:cNvPicPr preferRelativeResize="0"/>
          <p:nvPr/>
        </p:nvPicPr>
        <p:blipFill rotWithShape="1">
          <a:blip r:embed="rId2">
            <a:alphaModFix/>
          </a:blip>
          <a:srcRect l="-6643" t="13471" r="27548" b="-35825"/>
          <a:stretch/>
        </p:blipFill>
        <p:spPr>
          <a:xfrm flipH="1">
            <a:off x="-10680" y="-2437"/>
            <a:ext cx="3321293" cy="5143500"/>
          </a:xfrm>
          <a:prstGeom prst="rect">
            <a:avLst/>
          </a:prstGeom>
          <a:noFill/>
          <a:ln>
            <a:noFill/>
          </a:ln>
        </p:spPr>
      </p:pic>
      <p:pic>
        <p:nvPicPr>
          <p:cNvPr id="176" name="Google Shape;176;p30"/>
          <p:cNvPicPr preferRelativeResize="0"/>
          <p:nvPr/>
        </p:nvPicPr>
        <p:blipFill rotWithShape="1">
          <a:blip r:embed="rId2">
            <a:alphaModFix/>
          </a:blip>
          <a:srcRect l="-235242" t="44962" r="44460" b="-108521"/>
          <a:stretch/>
        </p:blipFill>
        <p:spPr>
          <a:xfrm rot="10800000" flipH="1">
            <a:off x="-10680" y="-2437"/>
            <a:ext cx="9144080" cy="5148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77"/>
        <p:cNvGrpSpPr/>
        <p:nvPr/>
      </p:nvGrpSpPr>
      <p:grpSpPr>
        <a:xfrm>
          <a:off x="0" y="0"/>
          <a:ext cx="0" cy="0"/>
          <a:chOff x="0" y="0"/>
          <a:chExt cx="0" cy="0"/>
        </a:xfrm>
      </p:grpSpPr>
      <p:pic>
        <p:nvPicPr>
          <p:cNvPr id="178" name="Google Shape;178;p31"/>
          <p:cNvPicPr preferRelativeResize="0"/>
          <p:nvPr/>
        </p:nvPicPr>
        <p:blipFill rotWithShape="1">
          <a:blip r:embed="rId2">
            <a:alphaModFix/>
          </a:blip>
          <a:srcRect l="-55210" t="50562" r="55209" b="-6811"/>
          <a:stretch/>
        </p:blipFill>
        <p:spPr>
          <a:xfrm>
            <a:off x="0" y="0"/>
            <a:ext cx="9144000" cy="5143500"/>
          </a:xfrm>
          <a:prstGeom prst="rect">
            <a:avLst/>
          </a:prstGeom>
          <a:noFill/>
          <a:ln>
            <a:noFill/>
          </a:ln>
        </p:spPr>
      </p:pic>
      <p:pic>
        <p:nvPicPr>
          <p:cNvPr id="179" name="Google Shape;179;p31"/>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5"/>
        </a:solidFill>
        <a:effectLst/>
      </p:bgPr>
    </p:bg>
    <p:spTree>
      <p:nvGrpSpPr>
        <p:cNvPr id="1" name="Shape 416"/>
        <p:cNvGrpSpPr/>
        <p:nvPr/>
      </p:nvGrpSpPr>
      <p:grpSpPr>
        <a:xfrm>
          <a:off x="0" y="0"/>
          <a:ext cx="0" cy="0"/>
          <a:chOff x="0" y="0"/>
          <a:chExt cx="0" cy="0"/>
        </a:xfrm>
      </p:grpSpPr>
      <p:sp>
        <p:nvSpPr>
          <p:cNvPr id="417" name="Google Shape;417;p55"/>
          <p:cNvSpPr txBox="1">
            <a:spLocks noGrp="1"/>
          </p:cNvSpPr>
          <p:nvPr>
            <p:ph type="title"/>
          </p:nvPr>
        </p:nvSpPr>
        <p:spPr>
          <a:xfrm>
            <a:off x="713225" y="530725"/>
            <a:ext cx="7359900" cy="528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500"/>
              <a:buNone/>
              <a:defRPr sz="3000" b="1">
                <a:solidFill>
                  <a:schemeClr val="dk1"/>
                </a:solidFill>
              </a:defRPr>
            </a:lvl1pPr>
            <a:lvl2pPr lvl="1" algn="ctr">
              <a:spcBef>
                <a:spcPts val="0"/>
              </a:spcBef>
              <a:spcAft>
                <a:spcPts val="0"/>
              </a:spcAft>
              <a:buClr>
                <a:schemeClr val="dk1"/>
              </a:buClr>
              <a:buSzPts val="2500"/>
              <a:buNone/>
              <a:defRPr b="1">
                <a:solidFill>
                  <a:schemeClr val="dk1"/>
                </a:solidFill>
              </a:defRPr>
            </a:lvl2pPr>
            <a:lvl3pPr lvl="2" algn="ctr">
              <a:spcBef>
                <a:spcPts val="0"/>
              </a:spcBef>
              <a:spcAft>
                <a:spcPts val="0"/>
              </a:spcAft>
              <a:buClr>
                <a:schemeClr val="dk1"/>
              </a:buClr>
              <a:buSzPts val="2500"/>
              <a:buNone/>
              <a:defRPr b="1">
                <a:solidFill>
                  <a:schemeClr val="dk1"/>
                </a:solidFill>
              </a:defRPr>
            </a:lvl3pPr>
            <a:lvl4pPr lvl="3" algn="ctr">
              <a:spcBef>
                <a:spcPts val="0"/>
              </a:spcBef>
              <a:spcAft>
                <a:spcPts val="0"/>
              </a:spcAft>
              <a:buClr>
                <a:schemeClr val="dk1"/>
              </a:buClr>
              <a:buSzPts val="2500"/>
              <a:buNone/>
              <a:defRPr b="1">
                <a:solidFill>
                  <a:schemeClr val="dk1"/>
                </a:solidFill>
              </a:defRPr>
            </a:lvl4pPr>
            <a:lvl5pPr lvl="4" algn="ctr">
              <a:spcBef>
                <a:spcPts val="0"/>
              </a:spcBef>
              <a:spcAft>
                <a:spcPts val="0"/>
              </a:spcAft>
              <a:buClr>
                <a:schemeClr val="dk1"/>
              </a:buClr>
              <a:buSzPts val="2500"/>
              <a:buNone/>
              <a:defRPr b="1">
                <a:solidFill>
                  <a:schemeClr val="dk1"/>
                </a:solidFill>
              </a:defRPr>
            </a:lvl5pPr>
            <a:lvl6pPr lvl="5" algn="ctr">
              <a:spcBef>
                <a:spcPts val="0"/>
              </a:spcBef>
              <a:spcAft>
                <a:spcPts val="0"/>
              </a:spcAft>
              <a:buClr>
                <a:schemeClr val="dk1"/>
              </a:buClr>
              <a:buSzPts val="2500"/>
              <a:buNone/>
              <a:defRPr b="1">
                <a:solidFill>
                  <a:schemeClr val="dk1"/>
                </a:solidFill>
              </a:defRPr>
            </a:lvl6pPr>
            <a:lvl7pPr lvl="6" algn="ctr">
              <a:spcBef>
                <a:spcPts val="0"/>
              </a:spcBef>
              <a:spcAft>
                <a:spcPts val="0"/>
              </a:spcAft>
              <a:buClr>
                <a:schemeClr val="dk1"/>
              </a:buClr>
              <a:buSzPts val="2500"/>
              <a:buNone/>
              <a:defRPr b="1">
                <a:solidFill>
                  <a:schemeClr val="dk1"/>
                </a:solidFill>
              </a:defRPr>
            </a:lvl7pPr>
            <a:lvl8pPr lvl="7" algn="ctr">
              <a:spcBef>
                <a:spcPts val="0"/>
              </a:spcBef>
              <a:spcAft>
                <a:spcPts val="0"/>
              </a:spcAft>
              <a:buClr>
                <a:schemeClr val="dk1"/>
              </a:buClr>
              <a:buSzPts val="2500"/>
              <a:buNone/>
              <a:defRPr b="1">
                <a:solidFill>
                  <a:schemeClr val="dk1"/>
                </a:solidFill>
              </a:defRPr>
            </a:lvl8pPr>
            <a:lvl9pPr lvl="8" algn="ctr">
              <a:spcBef>
                <a:spcPts val="0"/>
              </a:spcBef>
              <a:spcAft>
                <a:spcPts val="0"/>
              </a:spcAft>
              <a:buClr>
                <a:schemeClr val="dk1"/>
              </a:buClr>
              <a:buSzPts val="2500"/>
              <a:buNone/>
              <a:defRPr b="1">
                <a:solidFill>
                  <a:schemeClr val="dk1"/>
                </a:solidFill>
              </a:defRPr>
            </a:lvl9pPr>
          </a:lstStyle>
          <a:p>
            <a:endParaRPr/>
          </a:p>
        </p:txBody>
      </p:sp>
      <p:sp>
        <p:nvSpPr>
          <p:cNvPr id="418" name="Google Shape;418;p55"/>
          <p:cNvSpPr/>
          <p:nvPr/>
        </p:nvSpPr>
        <p:spPr>
          <a:xfrm>
            <a:off x="-1776650" y="2701175"/>
            <a:ext cx="3405900" cy="330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19" name="Google Shape;419;p55"/>
          <p:cNvSpPr/>
          <p:nvPr/>
        </p:nvSpPr>
        <p:spPr>
          <a:xfrm rot="10800000">
            <a:off x="6494725" y="-1182250"/>
            <a:ext cx="3405900" cy="3302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0" name="Google Shape;420;p55"/>
          <p:cNvSpPr/>
          <p:nvPr/>
        </p:nvSpPr>
        <p:spPr>
          <a:xfrm rot="10800000">
            <a:off x="5454700" y="-1789325"/>
            <a:ext cx="5364900" cy="2516400"/>
          </a:xfrm>
          <a:prstGeom prst="triangle">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99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4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1pPr>
            <a:lvl2pPr lvl="1"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2pPr>
            <a:lvl3pPr lvl="2"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3pPr>
            <a:lvl4pPr lvl="3"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4pPr>
            <a:lvl5pPr lvl="4"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5pPr>
            <a:lvl6pPr lvl="5"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6pPr>
            <a:lvl7pPr lvl="6"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7pPr>
            <a:lvl8pPr lvl="7"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8pPr>
            <a:lvl9pPr lvl="8"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9pPr>
          </a:lstStyle>
          <a:p>
            <a:endParaRPr/>
          </a:p>
        </p:txBody>
      </p:sp>
      <p:sp>
        <p:nvSpPr>
          <p:cNvPr id="7" name="Google Shape;7;p1"/>
          <p:cNvSpPr txBox="1">
            <a:spLocks noGrp="1"/>
          </p:cNvSpPr>
          <p:nvPr>
            <p:ph type="body" idx="1"/>
          </p:nvPr>
        </p:nvSpPr>
        <p:spPr>
          <a:xfrm>
            <a:off x="715100" y="1083700"/>
            <a:ext cx="7713900" cy="35247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61" r:id="rId4"/>
    <p:sldLayoutId id="2147483676" r:id="rId5"/>
    <p:sldLayoutId id="2147483677" r:id="rId6"/>
    <p:sldLayoutId id="214748368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82" name="Google Shape;182;p3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ctrTitle"/>
          </p:nvPr>
        </p:nvSpPr>
        <p:spPr>
          <a:xfrm>
            <a:off x="711750" y="2571750"/>
            <a:ext cx="6821164" cy="1842650"/>
          </a:xfrm>
          <a:prstGeom prst="rect">
            <a:avLst/>
          </a:prstGeom>
        </p:spPr>
        <p:txBody>
          <a:bodyPr spcFirstLastPara="1" wrap="square" lIns="91425" tIns="91425" rIns="91425" bIns="91425" anchor="t" anchorCtr="0">
            <a:noAutofit/>
          </a:bodyPr>
          <a:lstStyle/>
          <a:p>
            <a:pPr lvl="0"/>
            <a:r>
              <a:rPr lang="zh-TW" altLang="en-US" sz="4800" dirty="0">
                <a:latin typeface="DengXian" panose="02010600030101010101" pitchFamily="2" charset="-122"/>
                <a:ea typeface="DengXian" panose="02010600030101010101" pitchFamily="2" charset="-122"/>
              </a:rPr>
              <a:t>弱勢家庭兒童及青少年生活匱乏狀況研究</a:t>
            </a:r>
            <a:endParaRPr lang="en-US" sz="4800" dirty="0"/>
          </a:p>
        </p:txBody>
      </p:sp>
      <p:sp>
        <p:nvSpPr>
          <p:cNvPr id="5" name="Google Shape;440;p63">
            <a:extLst>
              <a:ext uri="{FF2B5EF4-FFF2-40B4-BE49-F238E27FC236}">
                <a16:creationId xmlns:a16="http://schemas.microsoft.com/office/drawing/2014/main" id="{2F3349B4-1E56-3A82-53B3-832D4FA569FF}"/>
              </a:ext>
            </a:extLst>
          </p:cNvPr>
          <p:cNvSpPr txBox="1">
            <a:spLocks/>
          </p:cNvSpPr>
          <p:nvPr/>
        </p:nvSpPr>
        <p:spPr>
          <a:xfrm>
            <a:off x="711750" y="4018100"/>
            <a:ext cx="582960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04800" algn="ctr" rtl="0">
              <a:lnSpc>
                <a:spcPct val="100000"/>
              </a:lnSpc>
              <a:spcBef>
                <a:spcPts val="0"/>
              </a:spcBef>
              <a:spcAft>
                <a:spcPts val="0"/>
              </a:spcAft>
              <a:buClr>
                <a:schemeClr val="dk1"/>
              </a:buClr>
              <a:buSzPts val="1800"/>
              <a:buFont typeface="Albert Sans"/>
              <a:buNone/>
              <a:defRPr sz="1800" b="0" i="0" u="none" strike="noStrike" cap="none">
                <a:solidFill>
                  <a:schemeClr val="dk1"/>
                </a:solidFill>
                <a:latin typeface="Albert Sans"/>
                <a:ea typeface="Albert Sans"/>
                <a:cs typeface="Albert Sans"/>
                <a:sym typeface="Albert Sans"/>
              </a:defRPr>
            </a:lvl2pPr>
            <a:lvl3pPr marL="1371600" marR="0" lvl="2" indent="-304800" algn="ctr" rtl="0">
              <a:lnSpc>
                <a:spcPct val="100000"/>
              </a:lnSpc>
              <a:spcBef>
                <a:spcPts val="0"/>
              </a:spcBef>
              <a:spcAft>
                <a:spcPts val="0"/>
              </a:spcAft>
              <a:buClr>
                <a:schemeClr val="dk1"/>
              </a:buClr>
              <a:buSzPts val="1800"/>
              <a:buFont typeface="Albert Sans"/>
              <a:buNone/>
              <a:defRPr sz="1800" b="0" i="0" u="none" strike="noStrike" cap="none">
                <a:solidFill>
                  <a:schemeClr val="dk1"/>
                </a:solidFill>
                <a:latin typeface="Albert Sans"/>
                <a:ea typeface="Albert Sans"/>
                <a:cs typeface="Albert Sans"/>
                <a:sym typeface="Albert Sans"/>
              </a:defRPr>
            </a:lvl3pPr>
            <a:lvl4pPr marL="1828800" marR="0" lvl="3" indent="-304800" algn="ctr" rtl="0">
              <a:lnSpc>
                <a:spcPct val="100000"/>
              </a:lnSpc>
              <a:spcBef>
                <a:spcPts val="0"/>
              </a:spcBef>
              <a:spcAft>
                <a:spcPts val="0"/>
              </a:spcAft>
              <a:buClr>
                <a:schemeClr val="dk1"/>
              </a:buClr>
              <a:buSzPts val="1800"/>
              <a:buFont typeface="Albert Sans"/>
              <a:buNone/>
              <a:defRPr sz="1800" b="0" i="0" u="none" strike="noStrike" cap="none">
                <a:solidFill>
                  <a:schemeClr val="dk1"/>
                </a:solidFill>
                <a:latin typeface="Albert Sans"/>
                <a:ea typeface="Albert Sans"/>
                <a:cs typeface="Albert Sans"/>
                <a:sym typeface="Albert Sans"/>
              </a:defRPr>
            </a:lvl4pPr>
            <a:lvl5pPr marL="2286000" marR="0" lvl="4" indent="-304800" algn="ctr" rtl="0">
              <a:lnSpc>
                <a:spcPct val="100000"/>
              </a:lnSpc>
              <a:spcBef>
                <a:spcPts val="0"/>
              </a:spcBef>
              <a:spcAft>
                <a:spcPts val="0"/>
              </a:spcAft>
              <a:buClr>
                <a:schemeClr val="dk1"/>
              </a:buClr>
              <a:buSzPts val="1800"/>
              <a:buFont typeface="Albert Sans"/>
              <a:buNone/>
              <a:defRPr sz="1800" b="0" i="0" u="none" strike="noStrike" cap="none">
                <a:solidFill>
                  <a:schemeClr val="dk1"/>
                </a:solidFill>
                <a:latin typeface="Albert Sans"/>
                <a:ea typeface="Albert Sans"/>
                <a:cs typeface="Albert Sans"/>
                <a:sym typeface="Albert Sans"/>
              </a:defRPr>
            </a:lvl5pPr>
            <a:lvl6pPr marL="2743200" marR="0" lvl="5" indent="-304800" algn="ctr" rtl="0">
              <a:lnSpc>
                <a:spcPct val="100000"/>
              </a:lnSpc>
              <a:spcBef>
                <a:spcPts val="0"/>
              </a:spcBef>
              <a:spcAft>
                <a:spcPts val="0"/>
              </a:spcAft>
              <a:buClr>
                <a:schemeClr val="dk1"/>
              </a:buClr>
              <a:buSzPts val="1800"/>
              <a:buFont typeface="Albert Sans"/>
              <a:buNone/>
              <a:defRPr sz="1800" b="0" i="0" u="none" strike="noStrike" cap="none">
                <a:solidFill>
                  <a:schemeClr val="dk1"/>
                </a:solidFill>
                <a:latin typeface="Albert Sans"/>
                <a:ea typeface="Albert Sans"/>
                <a:cs typeface="Albert Sans"/>
                <a:sym typeface="Albert Sans"/>
              </a:defRPr>
            </a:lvl6pPr>
            <a:lvl7pPr marL="3200400" marR="0" lvl="6" indent="-304800" algn="ctr" rtl="0">
              <a:lnSpc>
                <a:spcPct val="100000"/>
              </a:lnSpc>
              <a:spcBef>
                <a:spcPts val="0"/>
              </a:spcBef>
              <a:spcAft>
                <a:spcPts val="0"/>
              </a:spcAft>
              <a:buClr>
                <a:schemeClr val="dk1"/>
              </a:buClr>
              <a:buSzPts val="1800"/>
              <a:buFont typeface="Albert Sans"/>
              <a:buNone/>
              <a:defRPr sz="1800" b="0" i="0" u="none" strike="noStrike" cap="none">
                <a:solidFill>
                  <a:schemeClr val="dk1"/>
                </a:solidFill>
                <a:latin typeface="Albert Sans"/>
                <a:ea typeface="Albert Sans"/>
                <a:cs typeface="Albert Sans"/>
                <a:sym typeface="Albert Sans"/>
              </a:defRPr>
            </a:lvl7pPr>
            <a:lvl8pPr marL="3657600" marR="0" lvl="7" indent="-304800" algn="ctr" rtl="0">
              <a:lnSpc>
                <a:spcPct val="100000"/>
              </a:lnSpc>
              <a:spcBef>
                <a:spcPts val="0"/>
              </a:spcBef>
              <a:spcAft>
                <a:spcPts val="0"/>
              </a:spcAft>
              <a:buClr>
                <a:schemeClr val="dk1"/>
              </a:buClr>
              <a:buSzPts val="1800"/>
              <a:buFont typeface="Albert Sans"/>
              <a:buNone/>
              <a:defRPr sz="1800" b="0" i="0" u="none" strike="noStrike" cap="none">
                <a:solidFill>
                  <a:schemeClr val="dk1"/>
                </a:solidFill>
                <a:latin typeface="Albert Sans"/>
                <a:ea typeface="Albert Sans"/>
                <a:cs typeface="Albert Sans"/>
                <a:sym typeface="Albert Sans"/>
              </a:defRPr>
            </a:lvl8pPr>
            <a:lvl9pPr marL="4114800" marR="0" lvl="8" indent="-304800" algn="ctr" rtl="0">
              <a:lnSpc>
                <a:spcPct val="100000"/>
              </a:lnSpc>
              <a:spcBef>
                <a:spcPts val="0"/>
              </a:spcBef>
              <a:spcAft>
                <a:spcPts val="0"/>
              </a:spcAft>
              <a:buClr>
                <a:schemeClr val="dk1"/>
              </a:buClr>
              <a:buSzPts val="1800"/>
              <a:buFont typeface="Albert Sans"/>
              <a:buNone/>
              <a:defRPr sz="1800" b="0" i="0" u="none" strike="noStrike" cap="none">
                <a:solidFill>
                  <a:schemeClr val="dk1"/>
                </a:solidFill>
                <a:latin typeface="Albert Sans"/>
                <a:ea typeface="Albert Sans"/>
                <a:cs typeface="Albert Sans"/>
                <a:sym typeface="Albert Sans"/>
              </a:defRPr>
            </a:lvl9pPr>
          </a:lstStyle>
          <a:p>
            <a:pPr marL="0" indent="0" algn="l"/>
            <a:r>
              <a:rPr lang="zh-CN" altLang="en-US" sz="2000" dirty="0">
                <a:latin typeface="DengXian" panose="02010600030101010101" pitchFamily="2" charset="-122"/>
                <a:ea typeface="DengXian" panose="02010600030101010101" pitchFamily="2" charset="-122"/>
              </a:rPr>
              <a:t>崔佳良 香港中文大學社會工作學系</a:t>
            </a:r>
            <a:endParaRPr lang="en-US" altLang="zh-CN" sz="2000" dirty="0">
              <a:latin typeface="DengXian" panose="02010600030101010101" pitchFamily="2" charset="-122"/>
              <a:ea typeface="DengXian" panose="02010600030101010101" pitchFamily="2" charset="-122"/>
            </a:endParaRPr>
          </a:p>
          <a:p>
            <a:pPr marL="0" indent="0" algn="l"/>
            <a:r>
              <a:rPr lang="en-US" altLang="zh-TW" sz="2000" dirty="0">
                <a:latin typeface="DengXian" panose="02010600030101010101" pitchFamily="2" charset="-122"/>
                <a:ea typeface="DengXian" panose="02010600030101010101" pitchFamily="2" charset="-122"/>
              </a:rPr>
              <a:t>2025</a:t>
            </a:r>
            <a:r>
              <a:rPr lang="zh-TW" altLang="en-US" sz="2000" dirty="0">
                <a:latin typeface="DengXian" panose="02010600030101010101" pitchFamily="2" charset="-122"/>
                <a:ea typeface="DengXian" panose="02010600030101010101" pitchFamily="2" charset="-122"/>
              </a:rPr>
              <a:t>年</a:t>
            </a:r>
            <a:r>
              <a:rPr lang="en-US" altLang="zh-TW" sz="2000" dirty="0">
                <a:latin typeface="DengXian" panose="02010600030101010101" pitchFamily="2" charset="-122"/>
                <a:ea typeface="DengXian" panose="02010600030101010101" pitchFamily="2" charset="-122"/>
              </a:rPr>
              <a:t>6</a:t>
            </a:r>
            <a:r>
              <a:rPr lang="zh-TW" altLang="en-US" sz="2000" dirty="0">
                <a:latin typeface="DengXian" panose="02010600030101010101" pitchFamily="2" charset="-122"/>
                <a:ea typeface="DengXian" panose="02010600030101010101" pitchFamily="2" charset="-122"/>
              </a:rPr>
              <a:t>月</a:t>
            </a:r>
            <a:r>
              <a:rPr lang="en-US" altLang="zh-TW" sz="2000" dirty="0">
                <a:latin typeface="DengXian" panose="02010600030101010101" pitchFamily="2" charset="-122"/>
                <a:ea typeface="DengXian" panose="02010600030101010101" pitchFamily="2" charset="-122"/>
              </a:rPr>
              <a:t>22</a:t>
            </a:r>
            <a:r>
              <a:rPr lang="zh-TW" altLang="en-US" sz="2000" dirty="0">
                <a:latin typeface="DengXian" panose="02010600030101010101" pitchFamily="2" charset="-122"/>
                <a:ea typeface="DengXian" panose="02010600030101010101" pitchFamily="2" charset="-122"/>
              </a:rPr>
              <a:t>日</a:t>
            </a:r>
            <a:endParaRPr lang="en-US" altLang="zh-TW" sz="2000" dirty="0">
              <a:latin typeface="DengXian" panose="02010600030101010101" pitchFamily="2" charset="-122"/>
              <a:ea typeface="DengXian" panose="02010600030101010101" pitchFamily="2" charset="-122"/>
            </a:endParaRPr>
          </a:p>
          <a:p>
            <a:pPr marL="0" indent="0" algn="l"/>
            <a:endParaRPr lang="zh-TW" altLang="en-US" sz="2000" dirty="0">
              <a:latin typeface="DengXian" panose="02010600030101010101" pitchFamily="2" charset="-122"/>
              <a:ea typeface="DengXian" panose="02010600030101010101" pitchFamily="2" charset="-122"/>
            </a:endParaRPr>
          </a:p>
        </p:txBody>
      </p:sp>
      <p:pic>
        <p:nvPicPr>
          <p:cNvPr id="6" name="圖片 5">
            <a:extLst>
              <a:ext uri="{FF2B5EF4-FFF2-40B4-BE49-F238E27FC236}">
                <a16:creationId xmlns:a16="http://schemas.microsoft.com/office/drawing/2014/main" id="{3D4B5EC0-CB4E-AE93-B971-5D62D33E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505" y="333538"/>
            <a:ext cx="985811" cy="527740"/>
          </a:xfrm>
          <a:prstGeom prst="rect">
            <a:avLst/>
          </a:prstGeom>
        </p:spPr>
      </p:pic>
      <p:pic>
        <p:nvPicPr>
          <p:cNvPr id="7" name="Picture 2" descr="Department of Social Work - Home">
            <a:extLst>
              <a:ext uri="{FF2B5EF4-FFF2-40B4-BE49-F238E27FC236}">
                <a16:creationId xmlns:a16="http://schemas.microsoft.com/office/drawing/2014/main" id="{A5619BDD-C035-7249-3510-E72C97765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185" y="294522"/>
            <a:ext cx="1021824" cy="589871"/>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3F0CF2A1-8FA3-EBD1-AEC8-781D9423115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4476" y="231958"/>
            <a:ext cx="3143549" cy="7066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C0218AAF-B239-CA7B-6B65-E32105E742F0}"/>
            </a:ext>
          </a:extLst>
        </p:cNvPr>
        <p:cNvGrpSpPr/>
        <p:nvPr/>
      </p:nvGrpSpPr>
      <p:grpSpPr>
        <a:xfrm>
          <a:off x="0" y="0"/>
          <a:ext cx="0" cy="0"/>
          <a:chOff x="0" y="0"/>
          <a:chExt cx="0" cy="0"/>
        </a:xfrm>
      </p:grpSpPr>
      <p:sp>
        <p:nvSpPr>
          <p:cNvPr id="227" name="Google Shape;227;p38">
            <a:extLst>
              <a:ext uri="{FF2B5EF4-FFF2-40B4-BE49-F238E27FC236}">
                <a16:creationId xmlns:a16="http://schemas.microsoft.com/office/drawing/2014/main" id="{7EB855C4-A105-77B3-5616-3023A5216223}"/>
              </a:ext>
            </a:extLst>
          </p:cNvPr>
          <p:cNvSpPr txBox="1">
            <a:spLocks noGrp="1"/>
          </p:cNvSpPr>
          <p:nvPr>
            <p:ph type="title"/>
          </p:nvPr>
        </p:nvSpPr>
        <p:spPr>
          <a:xfrm>
            <a:off x="508671" y="1299910"/>
            <a:ext cx="2224043" cy="2005025"/>
          </a:xfrm>
          <a:prstGeom prst="rect">
            <a:avLst/>
          </a:prstGeom>
        </p:spPr>
        <p:txBody>
          <a:bodyPr spcFirstLastPara="1" wrap="square" lIns="91425" tIns="91425" rIns="91425" bIns="91425" anchor="t" anchorCtr="0">
            <a:noAutofit/>
          </a:bodyPr>
          <a:lstStyle/>
          <a:p>
            <a:pPr lvl="0"/>
            <a:r>
              <a:rPr lang="zh-CN" altLang="en-US" sz="6000" kern="1200" spc="-50" dirty="0">
                <a:solidFill>
                  <a:prstClr val="black">
                    <a:lumMod val="75000"/>
                    <a:lumOff val="25000"/>
                  </a:prstClr>
                </a:solidFill>
                <a:latin typeface="Microsoft YaHei"/>
                <a:ea typeface="等线 Light"/>
              </a:rPr>
              <a:t>研究結果</a:t>
            </a:r>
            <a:endParaRPr lang="en-US" sz="6000" dirty="0"/>
          </a:p>
        </p:txBody>
      </p:sp>
      <p:cxnSp>
        <p:nvCxnSpPr>
          <p:cNvPr id="229" name="Google Shape;229;p38">
            <a:hlinkClick r:id="" action="ppaction://hlinkshowjump?jump=nextslide"/>
            <a:extLst>
              <a:ext uri="{FF2B5EF4-FFF2-40B4-BE49-F238E27FC236}">
                <a16:creationId xmlns:a16="http://schemas.microsoft.com/office/drawing/2014/main" id="{2C7E773C-3CA2-F03A-9D81-8D31297FE783}"/>
              </a:ext>
            </a:extLst>
          </p:cNvPr>
          <p:cNvCxnSpPr/>
          <p:nvPr/>
        </p:nvCxnSpPr>
        <p:spPr>
          <a:xfrm>
            <a:off x="715100" y="729100"/>
            <a:ext cx="483300" cy="0"/>
          </a:xfrm>
          <a:prstGeom prst="straightConnector1">
            <a:avLst/>
          </a:prstGeom>
          <a:noFill/>
          <a:ln w="9525" cap="flat" cmpd="sng">
            <a:solidFill>
              <a:schemeClr val="dk1"/>
            </a:solidFill>
            <a:prstDash val="solid"/>
            <a:round/>
            <a:headEnd type="none" w="med" len="med"/>
            <a:tailEnd type="triangle" w="med" len="med"/>
          </a:ln>
        </p:spPr>
      </p:cxnSp>
      <p:graphicFrame>
        <p:nvGraphicFramePr>
          <p:cNvPr id="5" name="表格 4">
            <a:extLst>
              <a:ext uri="{FF2B5EF4-FFF2-40B4-BE49-F238E27FC236}">
                <a16:creationId xmlns:a16="http://schemas.microsoft.com/office/drawing/2014/main" id="{6468FAEA-AFF1-A579-DEBF-FBD8C1F06D57}"/>
              </a:ext>
            </a:extLst>
          </p:cNvPr>
          <p:cNvGraphicFramePr>
            <a:graphicFrameLocks noGrp="1"/>
          </p:cNvGraphicFramePr>
          <p:nvPr>
            <p:extLst>
              <p:ext uri="{D42A27DB-BD31-4B8C-83A1-F6EECF244321}">
                <p14:modId xmlns:p14="http://schemas.microsoft.com/office/powerpoint/2010/main" val="1031568477"/>
              </p:ext>
            </p:extLst>
          </p:nvPr>
        </p:nvGraphicFramePr>
        <p:xfrm>
          <a:off x="2550017" y="3864883"/>
          <a:ext cx="3276676" cy="1120140"/>
        </p:xfrm>
        <a:graphic>
          <a:graphicData uri="http://schemas.openxmlformats.org/drawingml/2006/table">
            <a:tbl>
              <a:tblPr>
                <a:tableStyleId>{85BE263C-DBD7-4A20-BB59-AAB30ACAA65A}</a:tableStyleId>
              </a:tblPr>
              <a:tblGrid>
                <a:gridCol w="1332244">
                  <a:extLst>
                    <a:ext uri="{9D8B030D-6E8A-4147-A177-3AD203B41FA5}">
                      <a16:colId xmlns:a16="http://schemas.microsoft.com/office/drawing/2014/main" val="1208714894"/>
                    </a:ext>
                  </a:extLst>
                </a:gridCol>
                <a:gridCol w="954642">
                  <a:extLst>
                    <a:ext uri="{9D8B030D-6E8A-4147-A177-3AD203B41FA5}">
                      <a16:colId xmlns:a16="http://schemas.microsoft.com/office/drawing/2014/main" val="2936116623"/>
                    </a:ext>
                  </a:extLst>
                </a:gridCol>
                <a:gridCol w="989790">
                  <a:extLst>
                    <a:ext uri="{9D8B030D-6E8A-4147-A177-3AD203B41FA5}">
                      <a16:colId xmlns:a16="http://schemas.microsoft.com/office/drawing/2014/main" val="1452350531"/>
                    </a:ext>
                  </a:extLst>
                </a:gridCol>
              </a:tblGrid>
              <a:tr h="134623">
                <a:tc>
                  <a:txBody>
                    <a:bodyPr/>
                    <a:lstStyle/>
                    <a:p>
                      <a:pPr algn="just">
                        <a:buNone/>
                      </a:pPr>
                      <a:endParaRPr lang="zh-TW" alt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CN" altLang="en-US" sz="1050" b="1" kern="100" dirty="0">
                          <a:effectLst/>
                          <a:latin typeface="DengXian" panose="02010600030101010101" pitchFamily="2" charset="-122"/>
                          <a:ea typeface="DengXian" panose="02010600030101010101" pitchFamily="2" charset="-122"/>
                        </a:rPr>
                        <a:t>弱勢組</a:t>
                      </a:r>
                      <a:endParaRPr 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b"/>
                </a:tc>
                <a:tc>
                  <a:txBody>
                    <a:bodyPr/>
                    <a:lstStyle/>
                    <a:p>
                      <a:pPr algn="ctr">
                        <a:buNone/>
                      </a:pPr>
                      <a:r>
                        <a:rPr lang="zh-CN" altLang="en-US" sz="1050" b="1" kern="100" dirty="0">
                          <a:effectLst/>
                          <a:latin typeface="DengXian" panose="02010600030101010101" pitchFamily="2" charset="-122"/>
                          <a:ea typeface="DengXian" panose="02010600030101010101" pitchFamily="2" charset="-122"/>
                        </a:rPr>
                        <a:t>對照組</a:t>
                      </a:r>
                      <a:endParaRPr 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366836423"/>
                  </a:ext>
                </a:extLst>
              </a:tr>
              <a:tr h="134623">
                <a:tc>
                  <a:txBody>
                    <a:bodyPr/>
                    <a:lstStyle/>
                    <a:p>
                      <a:pPr algn="just">
                        <a:buNone/>
                      </a:pPr>
                      <a:r>
                        <a:rPr lang="zh-CN" altLang="en-US" sz="1050" b="1" kern="100" dirty="0">
                          <a:effectLst/>
                          <a:latin typeface="DengXian" panose="02010600030101010101" pitchFamily="2" charset="-122"/>
                          <a:ea typeface="DengXian" panose="02010600030101010101" pitchFamily="2" charset="-122"/>
                        </a:rPr>
                        <a:t>母親教育程度</a:t>
                      </a:r>
                      <a:endParaRPr lang="zh-TW" alt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CN" altLang="en-US" sz="1050" b="1" kern="100" dirty="0">
                          <a:solidFill>
                            <a:srgbClr val="000000"/>
                          </a:solidFill>
                          <a:effectLst/>
                          <a:latin typeface="DengXian" panose="02010600030101010101" pitchFamily="2" charset="-122"/>
                          <a:ea typeface="DengXian" panose="02010600030101010101" pitchFamily="2" charset="-122"/>
                        </a:rPr>
                        <a:t>頻數</a:t>
                      </a:r>
                      <a:endParaRPr 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b"/>
                </a:tc>
                <a:tc>
                  <a:txBody>
                    <a:bodyPr/>
                    <a:lstStyle/>
                    <a:p>
                      <a:pPr algn="ctr">
                        <a:buNone/>
                      </a:pPr>
                      <a:r>
                        <a:rPr lang="zh-CN" altLang="en-US" sz="1050" b="1" kern="100" dirty="0">
                          <a:solidFill>
                            <a:srgbClr val="000000"/>
                          </a:solidFill>
                          <a:effectLst/>
                          <a:latin typeface="DengXian" panose="02010600030101010101" pitchFamily="2" charset="-122"/>
                          <a:ea typeface="DengXian" panose="02010600030101010101" pitchFamily="2" charset="-122"/>
                        </a:rPr>
                        <a:t>頻數</a:t>
                      </a:r>
                      <a:endParaRPr 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570905151"/>
                  </a:ext>
                </a:extLst>
              </a:tr>
              <a:tr h="134623">
                <a:tc>
                  <a:txBody>
                    <a:bodyPr/>
                    <a:lstStyle/>
                    <a:p>
                      <a:pPr algn="just">
                        <a:buNone/>
                      </a:pPr>
                      <a:r>
                        <a:rPr lang="zh-TW" altLang="en-US" sz="1050" kern="100" dirty="0">
                          <a:solidFill>
                            <a:srgbClr val="000000"/>
                          </a:solidFill>
                          <a:effectLst/>
                          <a:latin typeface="DengXian" panose="02010600030101010101" pitchFamily="2" charset="-122"/>
                          <a:ea typeface="DengXian" panose="02010600030101010101" pitchFamily="2" charset="-122"/>
                        </a:rPr>
                        <a:t>小學或以下</a:t>
                      </a:r>
                      <a:endParaRPr lang="zh-TW" altLang="en-US"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b="0" kern="100" dirty="0">
                          <a:solidFill>
                            <a:srgbClr val="000000"/>
                          </a:solidFill>
                          <a:effectLst/>
                          <a:latin typeface="DengXian" panose="02010600030101010101" pitchFamily="2" charset="-122"/>
                          <a:ea typeface="DengXian" panose="02010600030101010101" pitchFamily="2" charset="-122"/>
                          <a:cs typeface="Times New Roman" panose="02020603050405020304" pitchFamily="18" charset="0"/>
                        </a:rPr>
                        <a:t>55</a:t>
                      </a:r>
                      <a:endParaRPr lang="zh-Hans-HK" sz="1600" b="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dirty="0">
                          <a:solidFill>
                            <a:srgbClr val="000000"/>
                          </a:solidFill>
                          <a:effectLst/>
                          <a:latin typeface="DengXian" panose="02010600030101010101" pitchFamily="2" charset="-122"/>
                          <a:ea typeface="DengXian" panose="02010600030101010101" pitchFamily="2" charset="-122"/>
                          <a:cs typeface="Times New Roman" panose="02020603050405020304" pitchFamily="18" charset="0"/>
                        </a:rPr>
                        <a:t>1</a:t>
                      </a:r>
                      <a:endParaRPr lang="zh-Hans-HK"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436238111"/>
                  </a:ext>
                </a:extLst>
              </a:tr>
              <a:tr h="134623">
                <a:tc>
                  <a:txBody>
                    <a:bodyPr/>
                    <a:lstStyle/>
                    <a:p>
                      <a:pPr algn="just">
                        <a:buNone/>
                      </a:pPr>
                      <a:r>
                        <a:rPr lang="zh-TW" altLang="en-US" sz="1050" kern="100" dirty="0">
                          <a:solidFill>
                            <a:srgbClr val="000000"/>
                          </a:solidFill>
                          <a:effectLst/>
                          <a:latin typeface="DengXian" panose="02010600030101010101" pitchFamily="2" charset="-122"/>
                          <a:ea typeface="DengXian" panose="02010600030101010101" pitchFamily="2" charset="-122"/>
                        </a:rPr>
                        <a:t>初中</a:t>
                      </a:r>
                      <a:endParaRPr lang="zh-TW" altLang="en-US"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b="0" kern="100" dirty="0">
                          <a:solidFill>
                            <a:srgbClr val="000000"/>
                          </a:solidFill>
                          <a:effectLst/>
                          <a:latin typeface="DengXian" panose="02010600030101010101" pitchFamily="2" charset="-122"/>
                          <a:ea typeface="DengXian" panose="02010600030101010101" pitchFamily="2" charset="-122"/>
                          <a:cs typeface="Times New Roman" panose="02020603050405020304" pitchFamily="18" charset="0"/>
                        </a:rPr>
                        <a:t>219</a:t>
                      </a:r>
                      <a:endParaRPr lang="zh-Hans-HK" sz="1600" b="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a:solidFill>
                            <a:srgbClr val="000000"/>
                          </a:solidFill>
                          <a:effectLst/>
                          <a:latin typeface="DengXian" panose="02010600030101010101" pitchFamily="2" charset="-122"/>
                          <a:ea typeface="DengXian" panose="02010600030101010101" pitchFamily="2" charset="-122"/>
                          <a:cs typeface="Times New Roman" panose="02020603050405020304" pitchFamily="18" charset="0"/>
                        </a:rPr>
                        <a:t>9</a:t>
                      </a:r>
                      <a:endParaRPr lang="zh-Hans-HK"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330477118"/>
                  </a:ext>
                </a:extLst>
              </a:tr>
              <a:tr h="134623">
                <a:tc>
                  <a:txBody>
                    <a:bodyPr/>
                    <a:lstStyle/>
                    <a:p>
                      <a:pPr algn="just">
                        <a:buNone/>
                      </a:pPr>
                      <a:r>
                        <a:rPr lang="zh-TW" altLang="en-US" sz="1050" kern="100" dirty="0">
                          <a:solidFill>
                            <a:srgbClr val="000000"/>
                          </a:solidFill>
                          <a:effectLst/>
                          <a:latin typeface="DengXian" panose="02010600030101010101" pitchFamily="2" charset="-122"/>
                          <a:ea typeface="DengXian" panose="02010600030101010101" pitchFamily="2" charset="-122"/>
                        </a:rPr>
                        <a:t>高中</a:t>
                      </a:r>
                      <a:endParaRPr lang="zh-TW" altLang="en-US"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b="0" kern="100" dirty="0">
                          <a:solidFill>
                            <a:srgbClr val="000000"/>
                          </a:solidFill>
                          <a:effectLst/>
                          <a:latin typeface="DengXian" panose="02010600030101010101" pitchFamily="2" charset="-122"/>
                          <a:ea typeface="DengXian" panose="02010600030101010101" pitchFamily="2" charset="-122"/>
                          <a:cs typeface="Times New Roman" panose="02020603050405020304" pitchFamily="18" charset="0"/>
                        </a:rPr>
                        <a:t>167</a:t>
                      </a:r>
                      <a:endParaRPr lang="zh-Hans-HK" sz="1600" b="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dirty="0">
                          <a:solidFill>
                            <a:srgbClr val="000000"/>
                          </a:solidFill>
                          <a:effectLst/>
                          <a:latin typeface="DengXian" panose="02010600030101010101" pitchFamily="2" charset="-122"/>
                          <a:ea typeface="DengXian" panose="02010600030101010101" pitchFamily="2" charset="-122"/>
                          <a:cs typeface="Times New Roman" panose="02020603050405020304" pitchFamily="18" charset="0"/>
                        </a:rPr>
                        <a:t>31</a:t>
                      </a:r>
                      <a:endParaRPr lang="zh-Hans-HK"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438008735"/>
                  </a:ext>
                </a:extLst>
              </a:tr>
              <a:tr h="134623">
                <a:tc>
                  <a:txBody>
                    <a:bodyPr/>
                    <a:lstStyle/>
                    <a:p>
                      <a:pPr algn="just">
                        <a:buNone/>
                      </a:pPr>
                      <a:r>
                        <a:rPr lang="zh-TW" altLang="en-US" sz="1050" kern="100" dirty="0">
                          <a:solidFill>
                            <a:srgbClr val="000000"/>
                          </a:solidFill>
                          <a:effectLst/>
                          <a:latin typeface="DengXian" panose="02010600030101010101" pitchFamily="2" charset="-122"/>
                          <a:ea typeface="DengXian" panose="02010600030101010101" pitchFamily="2" charset="-122"/>
                        </a:rPr>
                        <a:t>大專</a:t>
                      </a:r>
                      <a:r>
                        <a:rPr lang="en-US" altLang="zh-TW" sz="1050" kern="100" dirty="0">
                          <a:solidFill>
                            <a:srgbClr val="000000"/>
                          </a:solidFill>
                          <a:effectLst/>
                          <a:latin typeface="DengXian" panose="02010600030101010101" pitchFamily="2" charset="-122"/>
                          <a:ea typeface="DengXian" panose="02010600030101010101" pitchFamily="2" charset="-122"/>
                        </a:rPr>
                        <a:t>/</a:t>
                      </a:r>
                      <a:r>
                        <a:rPr lang="zh-TW" altLang="en-US" sz="1050" kern="100" dirty="0">
                          <a:solidFill>
                            <a:srgbClr val="000000"/>
                          </a:solidFill>
                          <a:effectLst/>
                          <a:latin typeface="DengXian" panose="02010600030101010101" pitchFamily="2" charset="-122"/>
                          <a:ea typeface="DengXian" panose="02010600030101010101" pitchFamily="2" charset="-122"/>
                        </a:rPr>
                        <a:t>大學或以上</a:t>
                      </a:r>
                      <a:endParaRPr lang="zh-TW" altLang="en-US"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b="0" kern="100" dirty="0">
                          <a:solidFill>
                            <a:srgbClr val="000000"/>
                          </a:solidFill>
                          <a:effectLst/>
                          <a:latin typeface="DengXian" panose="02010600030101010101" pitchFamily="2" charset="-122"/>
                          <a:ea typeface="DengXian" panose="02010600030101010101" pitchFamily="2" charset="-122"/>
                          <a:cs typeface="Times New Roman" panose="02020603050405020304" pitchFamily="18" charset="0"/>
                        </a:rPr>
                        <a:t>80</a:t>
                      </a:r>
                      <a:endParaRPr lang="zh-Hans-HK" sz="1600" b="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dirty="0">
                          <a:solidFill>
                            <a:srgbClr val="000000"/>
                          </a:solidFill>
                          <a:effectLst/>
                          <a:latin typeface="DengXian" panose="02010600030101010101" pitchFamily="2" charset="-122"/>
                          <a:ea typeface="DengXian" panose="02010600030101010101" pitchFamily="2" charset="-122"/>
                          <a:cs typeface="Times New Roman" panose="02020603050405020304" pitchFamily="18" charset="0"/>
                        </a:rPr>
                        <a:t>66</a:t>
                      </a:r>
                      <a:endParaRPr lang="zh-Hans-HK"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233012767"/>
                  </a:ext>
                </a:extLst>
              </a:tr>
              <a:tr h="134623">
                <a:tc>
                  <a:txBody>
                    <a:bodyPr/>
                    <a:lstStyle/>
                    <a:p>
                      <a:pPr algn="just">
                        <a:buNone/>
                      </a:pPr>
                      <a:r>
                        <a:rPr lang="zh-TW" altLang="en-US" sz="1050" kern="100" dirty="0">
                          <a:solidFill>
                            <a:srgbClr val="000000"/>
                          </a:solidFill>
                          <a:effectLst/>
                          <a:latin typeface="DengXian" panose="02010600030101010101" pitchFamily="2" charset="-122"/>
                          <a:ea typeface="DengXian" panose="02010600030101010101" pitchFamily="2" charset="-122"/>
                        </a:rPr>
                        <a:t>不適用</a:t>
                      </a:r>
                      <a:endParaRPr lang="zh-TW" altLang="en-US"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b="0" kern="100" dirty="0">
                          <a:solidFill>
                            <a:srgbClr val="000000"/>
                          </a:solidFill>
                          <a:effectLst/>
                          <a:latin typeface="DengXian" panose="02010600030101010101" pitchFamily="2" charset="-122"/>
                          <a:ea typeface="DengXian" panose="02010600030101010101" pitchFamily="2" charset="-122"/>
                          <a:cs typeface="Times New Roman" panose="02020603050405020304" pitchFamily="18" charset="0"/>
                        </a:rPr>
                        <a:t>4</a:t>
                      </a:r>
                      <a:endParaRPr lang="zh-Hans-HK" sz="1600" b="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dirty="0">
                          <a:solidFill>
                            <a:srgbClr val="000000"/>
                          </a:solidFill>
                          <a:effectLst/>
                          <a:latin typeface="DengXian" panose="02010600030101010101" pitchFamily="2" charset="-122"/>
                          <a:ea typeface="DengXian" panose="02010600030101010101" pitchFamily="2" charset="-122"/>
                          <a:cs typeface="Times New Roman" panose="02020603050405020304" pitchFamily="18" charset="0"/>
                        </a:rPr>
                        <a:t>1</a:t>
                      </a:r>
                      <a:endParaRPr lang="zh-Hans-HK"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062913962"/>
                  </a:ext>
                </a:extLst>
              </a:tr>
            </a:tbl>
          </a:graphicData>
        </a:graphic>
      </p:graphicFrame>
      <p:graphicFrame>
        <p:nvGraphicFramePr>
          <p:cNvPr id="8" name="圖表 7">
            <a:extLst>
              <a:ext uri="{FF2B5EF4-FFF2-40B4-BE49-F238E27FC236}">
                <a16:creationId xmlns:a16="http://schemas.microsoft.com/office/drawing/2014/main" id="{920EF2D5-AB3F-C29A-B6EB-CF005A476879}"/>
              </a:ext>
            </a:extLst>
          </p:cNvPr>
          <p:cNvGraphicFramePr/>
          <p:nvPr>
            <p:extLst>
              <p:ext uri="{D42A27DB-BD31-4B8C-83A1-F6EECF244321}">
                <p14:modId xmlns:p14="http://schemas.microsoft.com/office/powerpoint/2010/main" val="471783311"/>
              </p:ext>
            </p:extLst>
          </p:nvPr>
        </p:nvGraphicFramePr>
        <p:xfrm>
          <a:off x="2550017" y="494619"/>
          <a:ext cx="6229081" cy="3125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984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a:spLocks noGrp="1"/>
          </p:cNvSpPr>
          <p:nvPr>
            <p:ph type="subTitle" idx="1"/>
          </p:nvPr>
        </p:nvSpPr>
        <p:spPr>
          <a:xfrm>
            <a:off x="715101" y="1217902"/>
            <a:ext cx="7358542" cy="11868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zh-CN" altLang="en-US" sz="2000" dirty="0">
                <a:effectLst/>
                <a:ea typeface="DengXian" panose="02010600030101010101" pitchFamily="2" charset="-122"/>
                <a:cs typeface="Times New Roman" panose="02020603050405020304" pitchFamily="18" charset="0"/>
              </a:rPr>
              <a:t>研究</a:t>
            </a:r>
            <a:r>
              <a:rPr lang="zh-TW" sz="2000" dirty="0">
                <a:effectLst/>
                <a:ea typeface="DengXian" panose="02010600030101010101" pitchFamily="2" charset="-122"/>
                <a:cs typeface="Times New Roman" panose="02020603050405020304" pitchFamily="18" charset="0"/>
              </a:rPr>
              <a:t>透過</a:t>
            </a:r>
            <a:r>
              <a:rPr lang="zh-CN" sz="2000" dirty="0">
                <a:effectLst/>
                <a:ea typeface="DengXian" panose="02010600030101010101" pitchFamily="2" charset="-122"/>
                <a:cs typeface="Times New Roman" panose="02020603050405020304" pitchFamily="18" charset="0"/>
              </a:rPr>
              <a:t>聯列</a:t>
            </a:r>
            <a:r>
              <a:rPr lang="zh-TW" sz="2000" dirty="0">
                <a:effectLst/>
                <a:ea typeface="DengXian" panose="02010600030101010101" pitchFamily="2" charset="-122"/>
                <a:cs typeface="Times New Roman" panose="02020603050405020304" pitchFamily="18" charset="0"/>
              </a:rPr>
              <a:t>表分析（</a:t>
            </a:r>
            <a:r>
              <a:rPr lang="en-US" sz="2000" dirty="0">
                <a:effectLst/>
                <a:latin typeface="DengXian" panose="02010600030101010101" pitchFamily="2" charset="-122"/>
                <a:cs typeface="Times New Roman" panose="02020603050405020304" pitchFamily="18" charset="0"/>
              </a:rPr>
              <a:t>Crosstabulation</a:t>
            </a:r>
            <a:r>
              <a:rPr lang="zh-TW" sz="2000" dirty="0">
                <a:effectLst/>
                <a:ea typeface="DengXian" panose="02010600030101010101" pitchFamily="2" charset="-122"/>
                <a:cs typeface="Times New Roman" panose="02020603050405020304" pitchFamily="18" charset="0"/>
              </a:rPr>
              <a:t>）與卡方檢定（</a:t>
            </a:r>
            <a:r>
              <a:rPr lang="en-US" sz="2000" dirty="0">
                <a:effectLst/>
                <a:latin typeface="DengXian" panose="02010600030101010101" pitchFamily="2" charset="-122"/>
                <a:cs typeface="Times New Roman" panose="02020603050405020304" pitchFamily="18" charset="0"/>
              </a:rPr>
              <a:t>Chi-Square Test</a:t>
            </a:r>
            <a:r>
              <a:rPr lang="zh-TW" sz="2000" dirty="0">
                <a:effectLst/>
                <a:ea typeface="DengXian" panose="02010600030101010101" pitchFamily="2" charset="-122"/>
                <a:cs typeface="Times New Roman" panose="02020603050405020304" pitchFamily="18" charset="0"/>
              </a:rPr>
              <a:t>）比較對照組家庭與弱勢家庭兒童及青少年的差異。</a:t>
            </a:r>
            <a:endParaRPr lang="en-US" sz="2000" dirty="0"/>
          </a:p>
        </p:txBody>
      </p:sp>
      <p:sp>
        <p:nvSpPr>
          <p:cNvPr id="250" name="Google Shape;250;p41"/>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800" b="1" dirty="0">
                <a:effectLst/>
                <a:ea typeface="DengXian" panose="02010600030101010101" pitchFamily="2" charset="-122"/>
                <a:cs typeface="Times New Roman" panose="02020603050405020304" pitchFamily="18" charset="0"/>
              </a:rPr>
              <a:t>1. </a:t>
            </a:r>
            <a:r>
              <a:rPr lang="zh-TW" sz="2800" b="1" dirty="0">
                <a:effectLst/>
                <a:ea typeface="DengXian" panose="02010600030101010101" pitchFamily="2" charset="-122"/>
                <a:cs typeface="Times New Roman" panose="02020603050405020304" pitchFamily="18" charset="0"/>
              </a:rPr>
              <a:t>受訪兒童及青少年日常、社交及生活狀況</a:t>
            </a:r>
            <a:endParaRPr lang="en-US" b="1" dirty="0"/>
          </a:p>
        </p:txBody>
      </p:sp>
      <p:graphicFrame>
        <p:nvGraphicFramePr>
          <p:cNvPr id="5" name="表格 4">
            <a:extLst>
              <a:ext uri="{FF2B5EF4-FFF2-40B4-BE49-F238E27FC236}">
                <a16:creationId xmlns:a16="http://schemas.microsoft.com/office/drawing/2014/main" id="{1C1AF10E-8F61-EEAD-8AF4-68BAC3C000C3}"/>
              </a:ext>
            </a:extLst>
          </p:cNvPr>
          <p:cNvGraphicFramePr>
            <a:graphicFrameLocks noGrp="1"/>
          </p:cNvGraphicFramePr>
          <p:nvPr>
            <p:extLst>
              <p:ext uri="{D42A27DB-BD31-4B8C-83A1-F6EECF244321}">
                <p14:modId xmlns:p14="http://schemas.microsoft.com/office/powerpoint/2010/main" val="1530315298"/>
              </p:ext>
            </p:extLst>
          </p:nvPr>
        </p:nvGraphicFramePr>
        <p:xfrm>
          <a:off x="714998" y="2086720"/>
          <a:ext cx="7713901" cy="2987040"/>
        </p:xfrm>
        <a:graphic>
          <a:graphicData uri="http://schemas.openxmlformats.org/drawingml/2006/table">
            <a:tbl>
              <a:tblPr firstRow="1" firstCol="1" bandRow="1">
                <a:tableStyleId>{3C2FFA5D-87B4-456A-9821-1D502468CF0F}</a:tableStyleId>
              </a:tblPr>
              <a:tblGrid>
                <a:gridCol w="2761577">
                  <a:extLst>
                    <a:ext uri="{9D8B030D-6E8A-4147-A177-3AD203B41FA5}">
                      <a16:colId xmlns:a16="http://schemas.microsoft.com/office/drawing/2014/main" val="107592575"/>
                    </a:ext>
                  </a:extLst>
                </a:gridCol>
                <a:gridCol w="1710943">
                  <a:extLst>
                    <a:ext uri="{9D8B030D-6E8A-4147-A177-3AD203B41FA5}">
                      <a16:colId xmlns:a16="http://schemas.microsoft.com/office/drawing/2014/main" val="3705543071"/>
                    </a:ext>
                  </a:extLst>
                </a:gridCol>
                <a:gridCol w="1954703">
                  <a:extLst>
                    <a:ext uri="{9D8B030D-6E8A-4147-A177-3AD203B41FA5}">
                      <a16:colId xmlns:a16="http://schemas.microsoft.com/office/drawing/2014/main" val="874594004"/>
                    </a:ext>
                  </a:extLst>
                </a:gridCol>
                <a:gridCol w="677280">
                  <a:extLst>
                    <a:ext uri="{9D8B030D-6E8A-4147-A177-3AD203B41FA5}">
                      <a16:colId xmlns:a16="http://schemas.microsoft.com/office/drawing/2014/main" val="2698261710"/>
                    </a:ext>
                  </a:extLst>
                </a:gridCol>
                <a:gridCol w="609398">
                  <a:extLst>
                    <a:ext uri="{9D8B030D-6E8A-4147-A177-3AD203B41FA5}">
                      <a16:colId xmlns:a16="http://schemas.microsoft.com/office/drawing/2014/main" val="2225578585"/>
                    </a:ext>
                  </a:extLst>
                </a:gridCol>
              </a:tblGrid>
              <a:tr h="201779">
                <a:tc gridSpan="5">
                  <a:txBody>
                    <a:bodyPr/>
                    <a:lstStyle/>
                    <a:p>
                      <a:pPr algn="just">
                        <a:buNone/>
                      </a:pPr>
                      <a:r>
                        <a:rPr lang="zh-TW" altLang="en-US" sz="1400" b="1" kern="100">
                          <a:effectLst/>
                          <a:latin typeface="DengXian" panose="02010600030101010101" pitchFamily="2" charset="-122"/>
                          <a:ea typeface="DengXian" panose="02010600030101010101" pitchFamily="2" charset="-122"/>
                        </a:rPr>
                        <a:t>表</a:t>
                      </a:r>
                      <a:r>
                        <a:rPr lang="en-US" altLang="zh-TW" sz="1400" b="1" kern="100">
                          <a:effectLst/>
                          <a:latin typeface="DengXian" panose="02010600030101010101" pitchFamily="2" charset="-122"/>
                          <a:ea typeface="DengXian" panose="02010600030101010101" pitchFamily="2" charset="-122"/>
                        </a:rPr>
                        <a:t>1.</a:t>
                      </a:r>
                      <a:r>
                        <a:rPr lang="zh-TW" altLang="en-US" sz="1400" kern="100">
                          <a:effectLst/>
                          <a:latin typeface="DengXian" panose="02010600030101010101" pitchFamily="2" charset="-122"/>
                          <a:ea typeface="DengXian" panose="02010600030101010101" pitchFamily="2" charset="-122"/>
                        </a:rPr>
                        <a:t> </a:t>
                      </a:r>
                      <a:r>
                        <a:rPr lang="en-US" altLang="zh-TW" sz="1400" kern="100">
                          <a:effectLst/>
                          <a:latin typeface="DengXian" panose="02010600030101010101" pitchFamily="2" charset="-122"/>
                          <a:ea typeface="DengXian" panose="02010600030101010101" pitchFamily="2" charset="-122"/>
                        </a:rPr>
                        <a:t>16</a:t>
                      </a:r>
                      <a:r>
                        <a:rPr lang="zh-TW" altLang="en-US" sz="1400" kern="100">
                          <a:effectLst/>
                          <a:latin typeface="DengXian" panose="02010600030101010101" pitchFamily="2" charset="-122"/>
                          <a:ea typeface="DengXian" panose="02010600030101010101" pitchFamily="2" charset="-122"/>
                        </a:rPr>
                        <a:t>項物質與社交匱乏指標比較表</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1848753835"/>
                  </a:ext>
                </a:extLst>
              </a:tr>
              <a:tr h="109346">
                <a:tc>
                  <a:txBody>
                    <a:bodyPr/>
                    <a:lstStyle/>
                    <a:p>
                      <a:pPr algn="just">
                        <a:buNone/>
                      </a:pPr>
                      <a:r>
                        <a:rPr lang="zh-CN" altLang="en-US" sz="1400" kern="100">
                          <a:effectLst/>
                          <a:latin typeface="DengXian" panose="02010600030101010101" pitchFamily="2" charset="-122"/>
                          <a:ea typeface="DengXian" panose="02010600030101010101" pitchFamily="2" charset="-122"/>
                        </a:rPr>
                        <a:t>項目</a:t>
                      </a:r>
                      <a:endParaRPr lang="zh-CN"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zh-TW" altLang="en-US" sz="1400" kern="100" dirty="0">
                          <a:effectLst/>
                          <a:highlight>
                            <a:srgbClr val="FFFF00"/>
                          </a:highlight>
                          <a:latin typeface="DengXian" panose="02010600030101010101" pitchFamily="2" charset="-122"/>
                          <a:ea typeface="DengXian" panose="02010600030101010101" pitchFamily="2" charset="-122"/>
                        </a:rPr>
                        <a:t>弱勢家庭缺乏人數 </a:t>
                      </a:r>
                      <a:r>
                        <a:rPr lang="en-US" altLang="zh-TW" sz="1400" kern="100" dirty="0">
                          <a:effectLst/>
                          <a:highlight>
                            <a:srgbClr val="FFFF00"/>
                          </a:highlight>
                          <a:latin typeface="DengXian" panose="02010600030101010101" pitchFamily="2" charset="-122"/>
                          <a:ea typeface="DengXian" panose="02010600030101010101" pitchFamily="2" charset="-122"/>
                        </a:rPr>
                        <a:t>(%)</a:t>
                      </a:r>
                      <a:endParaRPr lang="zh-TW" altLang="en-US" sz="14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zh-TW" altLang="en-US" sz="1400" kern="100" dirty="0">
                          <a:effectLst/>
                          <a:highlight>
                            <a:srgbClr val="FFFF00"/>
                          </a:highlight>
                          <a:latin typeface="DengXian" panose="02010600030101010101" pitchFamily="2" charset="-122"/>
                          <a:ea typeface="DengXian" panose="02010600030101010101" pitchFamily="2" charset="-122"/>
                        </a:rPr>
                        <a:t>對照組家庭缺乏人數 </a:t>
                      </a:r>
                      <a:r>
                        <a:rPr lang="en-US" altLang="zh-TW" sz="1400" kern="100" dirty="0">
                          <a:effectLst/>
                          <a:highlight>
                            <a:srgbClr val="FFFF00"/>
                          </a:highlight>
                          <a:latin typeface="DengXian" panose="02010600030101010101" pitchFamily="2" charset="-122"/>
                          <a:ea typeface="DengXian" panose="02010600030101010101" pitchFamily="2" charset="-122"/>
                        </a:rPr>
                        <a:t>(%)</a:t>
                      </a:r>
                      <a:endParaRPr lang="zh-TW" altLang="en-US" sz="14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l-GR" sz="1400" kern="100">
                          <a:effectLst/>
                          <a:latin typeface="DengXian" panose="02010600030101010101" pitchFamily="2" charset="-122"/>
                          <a:ea typeface="DengXian" panose="02010600030101010101" pitchFamily="2" charset="-122"/>
                        </a:rPr>
                        <a:t>χ² </a:t>
                      </a:r>
                      <a:r>
                        <a:rPr lang="zh-TW" altLang="en-US" sz="1400" kern="100">
                          <a:effectLst/>
                          <a:latin typeface="DengXian" panose="02010600030101010101" pitchFamily="2" charset="-122"/>
                          <a:ea typeface="DengXian" panose="02010600030101010101" pitchFamily="2" charset="-122"/>
                        </a:rPr>
                        <a:t>值</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p </a:t>
                      </a:r>
                      <a:r>
                        <a:rPr lang="zh-TW" altLang="en-US" sz="1400" kern="100">
                          <a:effectLst/>
                          <a:latin typeface="DengXian" panose="02010600030101010101" pitchFamily="2" charset="-122"/>
                          <a:ea typeface="DengXian" panose="02010600030101010101" pitchFamily="2" charset="-122"/>
                        </a:rPr>
                        <a:t>值</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3586077904"/>
                  </a:ext>
                </a:extLst>
              </a:tr>
              <a:tr h="153006">
                <a:tc>
                  <a:txBody>
                    <a:bodyPr/>
                    <a:lstStyle/>
                    <a:p>
                      <a:pPr algn="just">
                        <a:buNone/>
                      </a:pPr>
                      <a:r>
                        <a:rPr lang="zh-TW" altLang="en-US" sz="1400" kern="100" dirty="0">
                          <a:effectLst/>
                          <a:highlight>
                            <a:srgbClr val="FFFF00"/>
                          </a:highlight>
                          <a:latin typeface="DengXian" panose="02010600030101010101" pitchFamily="2" charset="-122"/>
                          <a:ea typeface="DengXian" panose="02010600030101010101" pitchFamily="2" charset="-122"/>
                        </a:rPr>
                        <a:t>飲食、鞋履及衣物</a:t>
                      </a:r>
                      <a:endParaRPr lang="zh-TW" altLang="en-US" sz="14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 </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 </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 </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 </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124446753"/>
                  </a:ext>
                </a:extLst>
              </a:tr>
              <a:tr h="153006">
                <a:tc>
                  <a:txBody>
                    <a:bodyPr/>
                    <a:lstStyle/>
                    <a:p>
                      <a:pPr algn="just">
                        <a:buNone/>
                      </a:pPr>
                      <a:r>
                        <a:rPr lang="zh-TW" altLang="en-US" sz="1400" kern="100" dirty="0">
                          <a:effectLst/>
                          <a:latin typeface="DengXian" panose="02010600030101010101" pitchFamily="2" charset="-122"/>
                          <a:ea typeface="DengXian" panose="02010600030101010101" pitchFamily="2" charset="-122"/>
                        </a:rPr>
                        <a:t>  尺寸合適的鞋</a:t>
                      </a:r>
                      <a:endParaRPr lang="zh-TW" alt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36 (6.8%)</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0 (0.0%)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7.775</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.005</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690996669"/>
                  </a:ext>
                </a:extLst>
              </a:tr>
              <a:tr h="153006">
                <a:tc>
                  <a:txBody>
                    <a:bodyPr/>
                    <a:lstStyle/>
                    <a:p>
                      <a:pPr algn="just">
                        <a:buNone/>
                      </a:pPr>
                      <a:r>
                        <a:rPr lang="zh-TW" altLang="en-US" sz="1400" kern="100" dirty="0">
                          <a:effectLst/>
                          <a:latin typeface="DengXian" panose="02010600030101010101" pitchFamily="2" charset="-122"/>
                          <a:ea typeface="DengXian" panose="02010600030101010101" pitchFamily="2" charset="-122"/>
                        </a:rPr>
                        <a:t>  尺寸合適的校服</a:t>
                      </a:r>
                      <a:endParaRPr lang="zh-TW" alt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56 10.6%)</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0 (0.0%)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12.509</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.000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1401425151"/>
                  </a:ext>
                </a:extLst>
              </a:tr>
              <a:tr h="153006">
                <a:tc>
                  <a:txBody>
                    <a:bodyPr/>
                    <a:lstStyle/>
                    <a:p>
                      <a:pPr algn="just">
                        <a:buNone/>
                      </a:pPr>
                      <a:r>
                        <a:rPr lang="zh-TW" altLang="en-US" sz="1400" kern="100" dirty="0">
                          <a:effectLst/>
                          <a:latin typeface="DengXian" panose="02010600030101010101" pitchFamily="2" charset="-122"/>
                          <a:ea typeface="DengXian" panose="02010600030101010101" pitchFamily="2" charset="-122"/>
                        </a:rPr>
                        <a:t>  可以擁有一些新衣物</a:t>
                      </a:r>
                      <a:endParaRPr lang="zh-TW" alt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150 (28.3%)</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2 (1.9%)</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34.585</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.000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2108012838"/>
                  </a:ext>
                </a:extLst>
              </a:tr>
              <a:tr h="153006">
                <a:tc>
                  <a:txBody>
                    <a:bodyPr/>
                    <a:lstStyle/>
                    <a:p>
                      <a:pPr algn="just">
                        <a:buNone/>
                      </a:pPr>
                      <a:r>
                        <a:rPr lang="zh-TW" altLang="en-US" sz="1400" kern="100">
                          <a:effectLst/>
                          <a:latin typeface="DengXian" panose="02010600030101010101" pitchFamily="2" charset="-122"/>
                          <a:ea typeface="DengXian" panose="02010600030101010101" pitchFamily="2" charset="-122"/>
                        </a:rPr>
                        <a:t>  擁有足夠的御寒衣物</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101 (19.1%)</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1 (0.9%)</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21.958</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.000</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169007067"/>
                  </a:ext>
                </a:extLst>
              </a:tr>
              <a:tr h="153006">
                <a:tc>
                  <a:txBody>
                    <a:bodyPr/>
                    <a:lstStyle/>
                    <a:p>
                      <a:pPr algn="just">
                        <a:buNone/>
                      </a:pPr>
                      <a:r>
                        <a:rPr lang="zh-TW" altLang="en-US" sz="1400" kern="100">
                          <a:effectLst/>
                          <a:latin typeface="DengXian" panose="02010600030101010101" pitchFamily="2" charset="-122"/>
                          <a:ea typeface="DengXian" panose="02010600030101010101" pitchFamily="2" charset="-122"/>
                        </a:rPr>
                        <a:t>  有品牌的運動鞋</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299 (56.5%)</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9 (8.3%)</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83.398</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.000</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3851046612"/>
                  </a:ext>
                </a:extLst>
              </a:tr>
              <a:tr h="153006">
                <a:tc>
                  <a:txBody>
                    <a:bodyPr/>
                    <a:lstStyle/>
                    <a:p>
                      <a:pPr algn="just">
                        <a:buNone/>
                      </a:pPr>
                      <a:r>
                        <a:rPr lang="zh-CN" altLang="en-US" sz="1400" kern="100" dirty="0">
                          <a:effectLst/>
                          <a:highlight>
                            <a:srgbClr val="FFFF00"/>
                          </a:highlight>
                          <a:latin typeface="DengXian" panose="02010600030101010101" pitchFamily="2" charset="-122"/>
                          <a:ea typeface="DengXian" panose="02010600030101010101" pitchFamily="2" charset="-122"/>
                        </a:rPr>
                        <a:t>兒童用品</a:t>
                      </a:r>
                      <a:endParaRPr lang="zh-CN" altLang="en-US" sz="14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 </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 </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 </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 </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135989923"/>
                  </a:ext>
                </a:extLst>
              </a:tr>
              <a:tr h="153006">
                <a:tc>
                  <a:txBody>
                    <a:bodyPr/>
                    <a:lstStyle/>
                    <a:p>
                      <a:pPr algn="just">
                        <a:buNone/>
                      </a:pPr>
                      <a:r>
                        <a:rPr lang="zh-TW" altLang="en-US" sz="1400" kern="100">
                          <a:effectLst/>
                          <a:latin typeface="DengXian" panose="02010600030101010101" pitchFamily="2" charset="-122"/>
                          <a:ea typeface="DengXian" panose="02010600030101010101" pitchFamily="2" charset="-122"/>
                        </a:rPr>
                        <a:t>  戶外休閒設備</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328 (62.0%)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15 (13.9%)</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83.548</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.000</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1997447196"/>
                  </a:ext>
                </a:extLst>
              </a:tr>
              <a:tr h="153006">
                <a:tc>
                  <a:txBody>
                    <a:bodyPr/>
                    <a:lstStyle/>
                    <a:p>
                      <a:pPr algn="just">
                        <a:buNone/>
                      </a:pPr>
                      <a:r>
                        <a:rPr lang="zh-TW" altLang="en-US" sz="1400" kern="100">
                          <a:effectLst/>
                          <a:latin typeface="DengXian" panose="02010600030101010101" pitchFamily="2" charset="-122"/>
                          <a:ea typeface="DengXian" panose="02010600030101010101" pitchFamily="2" charset="-122"/>
                        </a:rPr>
                        <a:t>  自己的智能電話</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237 (44.7%)</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16 (14.8%)</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33.523</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.000</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3617790813"/>
                  </a:ext>
                </a:extLst>
              </a:tr>
              <a:tr h="153006">
                <a:tc>
                  <a:txBody>
                    <a:bodyPr/>
                    <a:lstStyle/>
                    <a:p>
                      <a:pPr algn="just">
                        <a:buNone/>
                      </a:pPr>
                      <a:r>
                        <a:rPr lang="zh-TW" altLang="en-US" sz="1400" kern="100" dirty="0">
                          <a:effectLst/>
                          <a:latin typeface="DengXian" panose="02010600030101010101" pitchFamily="2" charset="-122"/>
                          <a:ea typeface="DengXian" panose="02010600030101010101" pitchFamily="2" charset="-122"/>
                        </a:rPr>
                        <a:t>  連接網絡的電腦設備</a:t>
                      </a:r>
                      <a:endParaRPr lang="zh-TW" alt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174 (32.9%)</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5 (4.6%)</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35.459</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.000</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2968636311"/>
                  </a:ext>
                </a:extLst>
              </a:tr>
              <a:tr h="153006">
                <a:tc>
                  <a:txBody>
                    <a:bodyPr/>
                    <a:lstStyle/>
                    <a:p>
                      <a:pPr algn="just">
                        <a:buNone/>
                      </a:pPr>
                      <a:r>
                        <a:rPr lang="zh-TW" altLang="en-US" sz="1400" kern="100" dirty="0">
                          <a:effectLst/>
                          <a:latin typeface="DengXian" panose="02010600030101010101" pitchFamily="2" charset="-122"/>
                          <a:ea typeface="DengXian" panose="02010600030101010101" pitchFamily="2" charset="-122"/>
                        </a:rPr>
                        <a:t>  教育類遊戲</a:t>
                      </a:r>
                      <a:endParaRPr lang="zh-TW" alt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318 (60.0%)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8 (7.4%)</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99.311</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.000</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3524621402"/>
                  </a:ext>
                </a:extLst>
              </a:tr>
              <a:tr h="153006">
                <a:tc>
                  <a:txBody>
                    <a:bodyPr/>
                    <a:lstStyle/>
                    <a:p>
                      <a:pPr algn="just">
                        <a:buNone/>
                      </a:pPr>
                      <a:r>
                        <a:rPr lang="zh-TW" altLang="en-US" sz="1400" kern="100" dirty="0">
                          <a:effectLst/>
                          <a:latin typeface="DengXian" panose="02010600030101010101" pitchFamily="2" charset="-122"/>
                          <a:ea typeface="DengXian" panose="02010600030101010101" pitchFamily="2" charset="-122"/>
                        </a:rPr>
                        <a:t>  適齡書籍</a:t>
                      </a:r>
                      <a:endParaRPr lang="zh-TW" alt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172 (32.5%)</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7 (6.5%)</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29.981</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.000</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139645695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F2E83B13-6E1C-3C32-48CD-A5E9DBE21A8E}"/>
            </a:ext>
          </a:extLst>
        </p:cNvPr>
        <p:cNvGrpSpPr/>
        <p:nvPr/>
      </p:nvGrpSpPr>
      <p:grpSpPr>
        <a:xfrm>
          <a:off x="0" y="0"/>
          <a:ext cx="0" cy="0"/>
          <a:chOff x="0" y="0"/>
          <a:chExt cx="0" cy="0"/>
        </a:xfrm>
      </p:grpSpPr>
      <p:sp>
        <p:nvSpPr>
          <p:cNvPr id="249" name="Google Shape;249;p41">
            <a:extLst>
              <a:ext uri="{FF2B5EF4-FFF2-40B4-BE49-F238E27FC236}">
                <a16:creationId xmlns:a16="http://schemas.microsoft.com/office/drawing/2014/main" id="{D8948884-C00E-C38D-FFBD-3DB734954945}"/>
              </a:ext>
            </a:extLst>
          </p:cNvPr>
          <p:cNvSpPr txBox="1">
            <a:spLocks noGrp="1"/>
          </p:cNvSpPr>
          <p:nvPr>
            <p:ph type="subTitle" idx="1"/>
          </p:nvPr>
        </p:nvSpPr>
        <p:spPr>
          <a:xfrm>
            <a:off x="715101" y="1217902"/>
            <a:ext cx="7358542" cy="11868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zh-CN" altLang="en-US" sz="2000" dirty="0">
                <a:effectLst/>
                <a:ea typeface="DengXian" panose="02010600030101010101" pitchFamily="2" charset="-122"/>
                <a:cs typeface="Times New Roman" panose="02020603050405020304" pitchFamily="18" charset="0"/>
              </a:rPr>
              <a:t>研究</a:t>
            </a:r>
            <a:r>
              <a:rPr lang="zh-TW" sz="2000" dirty="0">
                <a:effectLst/>
                <a:ea typeface="DengXian" panose="02010600030101010101" pitchFamily="2" charset="-122"/>
                <a:cs typeface="Times New Roman" panose="02020603050405020304" pitchFamily="18" charset="0"/>
              </a:rPr>
              <a:t>透過</a:t>
            </a:r>
            <a:r>
              <a:rPr lang="zh-CN" sz="2000" dirty="0">
                <a:effectLst/>
                <a:ea typeface="DengXian" panose="02010600030101010101" pitchFamily="2" charset="-122"/>
                <a:cs typeface="Times New Roman" panose="02020603050405020304" pitchFamily="18" charset="0"/>
              </a:rPr>
              <a:t>聯列</a:t>
            </a:r>
            <a:r>
              <a:rPr lang="zh-TW" sz="2000" dirty="0">
                <a:effectLst/>
                <a:ea typeface="DengXian" panose="02010600030101010101" pitchFamily="2" charset="-122"/>
                <a:cs typeface="Times New Roman" panose="02020603050405020304" pitchFamily="18" charset="0"/>
              </a:rPr>
              <a:t>表分析（</a:t>
            </a:r>
            <a:r>
              <a:rPr lang="en-US" sz="2000" dirty="0">
                <a:effectLst/>
                <a:latin typeface="DengXian" panose="02010600030101010101" pitchFamily="2" charset="-122"/>
                <a:cs typeface="Times New Roman" panose="02020603050405020304" pitchFamily="18" charset="0"/>
              </a:rPr>
              <a:t>Crosstabulation</a:t>
            </a:r>
            <a:r>
              <a:rPr lang="zh-TW" sz="2000" dirty="0">
                <a:effectLst/>
                <a:ea typeface="DengXian" panose="02010600030101010101" pitchFamily="2" charset="-122"/>
                <a:cs typeface="Times New Roman" panose="02020603050405020304" pitchFamily="18" charset="0"/>
              </a:rPr>
              <a:t>）與卡方檢定（</a:t>
            </a:r>
            <a:r>
              <a:rPr lang="en-US" sz="2000" dirty="0">
                <a:effectLst/>
                <a:latin typeface="DengXian" panose="02010600030101010101" pitchFamily="2" charset="-122"/>
                <a:cs typeface="Times New Roman" panose="02020603050405020304" pitchFamily="18" charset="0"/>
              </a:rPr>
              <a:t>Chi-Square Test</a:t>
            </a:r>
            <a:r>
              <a:rPr lang="zh-TW" sz="2000" dirty="0">
                <a:effectLst/>
                <a:ea typeface="DengXian" panose="02010600030101010101" pitchFamily="2" charset="-122"/>
                <a:cs typeface="Times New Roman" panose="02020603050405020304" pitchFamily="18" charset="0"/>
              </a:rPr>
              <a:t>）比較對照組家庭與弱勢家庭兒童及青少年的差異。</a:t>
            </a:r>
            <a:endParaRPr lang="en-US" sz="2000" dirty="0"/>
          </a:p>
        </p:txBody>
      </p:sp>
      <p:sp>
        <p:nvSpPr>
          <p:cNvPr id="250" name="Google Shape;250;p41">
            <a:extLst>
              <a:ext uri="{FF2B5EF4-FFF2-40B4-BE49-F238E27FC236}">
                <a16:creationId xmlns:a16="http://schemas.microsoft.com/office/drawing/2014/main" id="{92B768C9-C580-00DF-837E-B978A046FFD0}"/>
              </a:ext>
            </a:extLst>
          </p:cNvPr>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800" b="1" dirty="0">
                <a:effectLst/>
                <a:ea typeface="DengXian" panose="02010600030101010101" pitchFamily="2" charset="-122"/>
                <a:cs typeface="Times New Roman" panose="02020603050405020304" pitchFamily="18" charset="0"/>
              </a:rPr>
              <a:t>1. </a:t>
            </a:r>
            <a:r>
              <a:rPr lang="zh-TW" sz="2800" b="1" dirty="0">
                <a:effectLst/>
                <a:ea typeface="DengXian" panose="02010600030101010101" pitchFamily="2" charset="-122"/>
                <a:cs typeface="Times New Roman" panose="02020603050405020304" pitchFamily="18" charset="0"/>
              </a:rPr>
              <a:t>受訪兒童及青少年日常、社交及生活狀況</a:t>
            </a:r>
            <a:endParaRPr lang="en-US" b="1" dirty="0"/>
          </a:p>
        </p:txBody>
      </p:sp>
      <p:graphicFrame>
        <p:nvGraphicFramePr>
          <p:cNvPr id="5" name="表格 4">
            <a:extLst>
              <a:ext uri="{FF2B5EF4-FFF2-40B4-BE49-F238E27FC236}">
                <a16:creationId xmlns:a16="http://schemas.microsoft.com/office/drawing/2014/main" id="{40EAD455-C72B-FF79-0F8B-B2C219C41AD9}"/>
              </a:ext>
            </a:extLst>
          </p:cNvPr>
          <p:cNvGraphicFramePr>
            <a:graphicFrameLocks noGrp="1"/>
          </p:cNvGraphicFramePr>
          <p:nvPr>
            <p:extLst>
              <p:ext uri="{D42A27DB-BD31-4B8C-83A1-F6EECF244321}">
                <p14:modId xmlns:p14="http://schemas.microsoft.com/office/powerpoint/2010/main" val="2682558777"/>
              </p:ext>
            </p:extLst>
          </p:nvPr>
        </p:nvGraphicFramePr>
        <p:xfrm>
          <a:off x="714998" y="2078769"/>
          <a:ext cx="7713901" cy="2346960"/>
        </p:xfrm>
        <a:graphic>
          <a:graphicData uri="http://schemas.openxmlformats.org/drawingml/2006/table">
            <a:tbl>
              <a:tblPr firstRow="1" firstCol="1" bandRow="1">
                <a:tableStyleId>{3C2FFA5D-87B4-456A-9821-1D502468CF0F}</a:tableStyleId>
              </a:tblPr>
              <a:tblGrid>
                <a:gridCol w="2761577">
                  <a:extLst>
                    <a:ext uri="{9D8B030D-6E8A-4147-A177-3AD203B41FA5}">
                      <a16:colId xmlns:a16="http://schemas.microsoft.com/office/drawing/2014/main" val="107592575"/>
                    </a:ext>
                  </a:extLst>
                </a:gridCol>
                <a:gridCol w="1710943">
                  <a:extLst>
                    <a:ext uri="{9D8B030D-6E8A-4147-A177-3AD203B41FA5}">
                      <a16:colId xmlns:a16="http://schemas.microsoft.com/office/drawing/2014/main" val="3705543071"/>
                    </a:ext>
                  </a:extLst>
                </a:gridCol>
                <a:gridCol w="1954703">
                  <a:extLst>
                    <a:ext uri="{9D8B030D-6E8A-4147-A177-3AD203B41FA5}">
                      <a16:colId xmlns:a16="http://schemas.microsoft.com/office/drawing/2014/main" val="874594004"/>
                    </a:ext>
                  </a:extLst>
                </a:gridCol>
                <a:gridCol w="677280">
                  <a:extLst>
                    <a:ext uri="{9D8B030D-6E8A-4147-A177-3AD203B41FA5}">
                      <a16:colId xmlns:a16="http://schemas.microsoft.com/office/drawing/2014/main" val="2698261710"/>
                    </a:ext>
                  </a:extLst>
                </a:gridCol>
                <a:gridCol w="609398">
                  <a:extLst>
                    <a:ext uri="{9D8B030D-6E8A-4147-A177-3AD203B41FA5}">
                      <a16:colId xmlns:a16="http://schemas.microsoft.com/office/drawing/2014/main" val="2225578585"/>
                    </a:ext>
                  </a:extLst>
                </a:gridCol>
              </a:tblGrid>
              <a:tr h="201779">
                <a:tc gridSpan="5">
                  <a:txBody>
                    <a:bodyPr/>
                    <a:lstStyle/>
                    <a:p>
                      <a:pPr algn="just">
                        <a:buNone/>
                      </a:pPr>
                      <a:r>
                        <a:rPr lang="zh-TW" altLang="en-US" sz="1400" b="1" kern="100">
                          <a:effectLst/>
                          <a:latin typeface="DengXian" panose="02010600030101010101" pitchFamily="2" charset="-122"/>
                          <a:ea typeface="DengXian" panose="02010600030101010101" pitchFamily="2" charset="-122"/>
                        </a:rPr>
                        <a:t>表</a:t>
                      </a:r>
                      <a:r>
                        <a:rPr lang="en-US" altLang="zh-TW" sz="1400" b="1" kern="100">
                          <a:effectLst/>
                          <a:latin typeface="DengXian" panose="02010600030101010101" pitchFamily="2" charset="-122"/>
                          <a:ea typeface="DengXian" panose="02010600030101010101" pitchFamily="2" charset="-122"/>
                        </a:rPr>
                        <a:t>1.</a:t>
                      </a:r>
                      <a:r>
                        <a:rPr lang="zh-TW" altLang="en-US" sz="1400" kern="100">
                          <a:effectLst/>
                          <a:latin typeface="DengXian" panose="02010600030101010101" pitchFamily="2" charset="-122"/>
                          <a:ea typeface="DengXian" panose="02010600030101010101" pitchFamily="2" charset="-122"/>
                        </a:rPr>
                        <a:t> </a:t>
                      </a:r>
                      <a:r>
                        <a:rPr lang="en-US" altLang="zh-TW" sz="1400" kern="100">
                          <a:effectLst/>
                          <a:latin typeface="DengXian" panose="02010600030101010101" pitchFamily="2" charset="-122"/>
                          <a:ea typeface="DengXian" panose="02010600030101010101" pitchFamily="2" charset="-122"/>
                        </a:rPr>
                        <a:t>16</a:t>
                      </a:r>
                      <a:r>
                        <a:rPr lang="zh-TW" altLang="en-US" sz="1400" kern="100">
                          <a:effectLst/>
                          <a:latin typeface="DengXian" panose="02010600030101010101" pitchFamily="2" charset="-122"/>
                          <a:ea typeface="DengXian" panose="02010600030101010101" pitchFamily="2" charset="-122"/>
                        </a:rPr>
                        <a:t>項物質與社交匱乏指標比較表</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1848753835"/>
                  </a:ext>
                </a:extLst>
              </a:tr>
              <a:tr h="109346">
                <a:tc>
                  <a:txBody>
                    <a:bodyPr/>
                    <a:lstStyle/>
                    <a:p>
                      <a:pPr algn="just">
                        <a:buNone/>
                      </a:pPr>
                      <a:r>
                        <a:rPr lang="zh-CN" altLang="en-US" sz="1400" kern="100">
                          <a:effectLst/>
                          <a:latin typeface="DengXian" panose="02010600030101010101" pitchFamily="2" charset="-122"/>
                          <a:ea typeface="DengXian" panose="02010600030101010101" pitchFamily="2" charset="-122"/>
                        </a:rPr>
                        <a:t>項目</a:t>
                      </a:r>
                      <a:endParaRPr lang="zh-CN"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zh-TW" altLang="en-US" sz="1400" kern="100" dirty="0">
                          <a:effectLst/>
                          <a:highlight>
                            <a:srgbClr val="FFFF00"/>
                          </a:highlight>
                          <a:latin typeface="DengXian" panose="02010600030101010101" pitchFamily="2" charset="-122"/>
                          <a:ea typeface="DengXian" panose="02010600030101010101" pitchFamily="2" charset="-122"/>
                        </a:rPr>
                        <a:t>弱勢家庭缺乏人數 </a:t>
                      </a:r>
                      <a:r>
                        <a:rPr lang="en-US" altLang="zh-TW" sz="1400" kern="100" dirty="0">
                          <a:effectLst/>
                          <a:highlight>
                            <a:srgbClr val="FFFF00"/>
                          </a:highlight>
                          <a:latin typeface="DengXian" panose="02010600030101010101" pitchFamily="2" charset="-122"/>
                          <a:ea typeface="DengXian" panose="02010600030101010101" pitchFamily="2" charset="-122"/>
                        </a:rPr>
                        <a:t>(%)</a:t>
                      </a:r>
                      <a:endParaRPr lang="zh-TW" altLang="en-US" sz="14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zh-TW" altLang="en-US" sz="1400" kern="100" dirty="0">
                          <a:effectLst/>
                          <a:highlight>
                            <a:srgbClr val="FFFF00"/>
                          </a:highlight>
                          <a:latin typeface="DengXian" panose="02010600030101010101" pitchFamily="2" charset="-122"/>
                          <a:ea typeface="DengXian" panose="02010600030101010101" pitchFamily="2" charset="-122"/>
                        </a:rPr>
                        <a:t>對照組家庭缺乏人數 </a:t>
                      </a:r>
                      <a:r>
                        <a:rPr lang="en-US" altLang="zh-TW" sz="1400" kern="100" dirty="0">
                          <a:effectLst/>
                          <a:highlight>
                            <a:srgbClr val="FFFF00"/>
                          </a:highlight>
                          <a:latin typeface="DengXian" panose="02010600030101010101" pitchFamily="2" charset="-122"/>
                          <a:ea typeface="DengXian" panose="02010600030101010101" pitchFamily="2" charset="-122"/>
                        </a:rPr>
                        <a:t>(%)</a:t>
                      </a:r>
                      <a:endParaRPr lang="zh-TW" altLang="en-US" sz="14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l-GR" sz="1400" kern="100">
                          <a:effectLst/>
                          <a:latin typeface="DengXian" panose="02010600030101010101" pitchFamily="2" charset="-122"/>
                          <a:ea typeface="DengXian" panose="02010600030101010101" pitchFamily="2" charset="-122"/>
                        </a:rPr>
                        <a:t>χ² </a:t>
                      </a:r>
                      <a:r>
                        <a:rPr lang="zh-TW" altLang="en-US" sz="1400" kern="100">
                          <a:effectLst/>
                          <a:latin typeface="DengXian" panose="02010600030101010101" pitchFamily="2" charset="-122"/>
                          <a:ea typeface="DengXian" panose="02010600030101010101" pitchFamily="2" charset="-122"/>
                        </a:rPr>
                        <a:t>值</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p </a:t>
                      </a:r>
                      <a:r>
                        <a:rPr lang="zh-TW" altLang="en-US" sz="1400" kern="100">
                          <a:effectLst/>
                          <a:latin typeface="DengXian" panose="02010600030101010101" pitchFamily="2" charset="-122"/>
                          <a:ea typeface="DengXian" panose="02010600030101010101" pitchFamily="2" charset="-122"/>
                        </a:rPr>
                        <a:t>值</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3586077904"/>
                  </a:ext>
                </a:extLst>
              </a:tr>
              <a:tr h="153006">
                <a:tc>
                  <a:txBody>
                    <a:bodyPr/>
                    <a:lstStyle/>
                    <a:p>
                      <a:pPr algn="just">
                        <a:buNone/>
                      </a:pPr>
                      <a:r>
                        <a:rPr lang="zh-CN" altLang="en-US" sz="1400" kern="100" dirty="0">
                          <a:effectLst/>
                          <a:highlight>
                            <a:srgbClr val="FFFF00"/>
                          </a:highlight>
                          <a:latin typeface="DengXian" panose="02010600030101010101" pitchFamily="2" charset="-122"/>
                          <a:ea typeface="DengXian" panose="02010600030101010101" pitchFamily="2" charset="-122"/>
                        </a:rPr>
                        <a:t>住宿與設施</a:t>
                      </a:r>
                      <a:endParaRPr lang="zh-CN" altLang="en-US" sz="14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 </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 </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 </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 </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1102324260"/>
                  </a:ext>
                </a:extLst>
              </a:tr>
              <a:tr h="153006">
                <a:tc>
                  <a:txBody>
                    <a:bodyPr/>
                    <a:lstStyle/>
                    <a:p>
                      <a:pPr algn="just">
                        <a:buNone/>
                      </a:pPr>
                      <a:r>
                        <a:rPr lang="zh-TW" altLang="en-US" sz="1400" kern="100" dirty="0">
                          <a:effectLst/>
                          <a:latin typeface="DengXian" panose="02010600030101010101" pitchFamily="2" charset="-122"/>
                          <a:ea typeface="DengXian" panose="02010600030101010101" pitchFamily="2" charset="-122"/>
                        </a:rPr>
                        <a:t>  適合溫習或做功課的地方</a:t>
                      </a:r>
                      <a:endParaRPr lang="zh-TW" alt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162 (30.6%)</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4 (3.7%)</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33.732</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.000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2153628522"/>
                  </a:ext>
                </a:extLst>
              </a:tr>
              <a:tr h="153006">
                <a:tc>
                  <a:txBody>
                    <a:bodyPr/>
                    <a:lstStyle/>
                    <a:p>
                      <a:pPr algn="just">
                        <a:buNone/>
                      </a:pPr>
                      <a:r>
                        <a:rPr lang="zh-TW" altLang="en-US" sz="1400" kern="100" dirty="0">
                          <a:effectLst/>
                          <a:highlight>
                            <a:srgbClr val="FFFF00"/>
                          </a:highlight>
                          <a:latin typeface="DengXian" panose="02010600030101010101" pitchFamily="2" charset="-122"/>
                          <a:ea typeface="DengXian" panose="02010600030101010101" pitchFamily="2" charset="-122"/>
                        </a:rPr>
                        <a:t>兒童的零用錢</a:t>
                      </a:r>
                      <a:endParaRPr lang="zh-TW" altLang="en-US" sz="14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 </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 </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 </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 </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3631889815"/>
                  </a:ext>
                </a:extLst>
              </a:tr>
              <a:tr h="153006">
                <a:tc>
                  <a:txBody>
                    <a:bodyPr/>
                    <a:lstStyle/>
                    <a:p>
                      <a:pPr algn="just">
                        <a:buNone/>
                      </a:pPr>
                      <a:r>
                        <a:rPr lang="zh-TW" altLang="en-US" sz="1400" kern="100">
                          <a:effectLst/>
                          <a:latin typeface="DengXian" panose="02010600030101010101" pitchFamily="2" charset="-122"/>
                          <a:ea typeface="DengXian" panose="02010600030101010101" pitchFamily="2" charset="-122"/>
                        </a:rPr>
                        <a:t>  每週有零用錢可以花在自己身上</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298 (56.3%)</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22 (20.4%)</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46.399</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.000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2568421635"/>
                  </a:ext>
                </a:extLst>
              </a:tr>
              <a:tr h="153006">
                <a:tc>
                  <a:txBody>
                    <a:bodyPr/>
                    <a:lstStyle/>
                    <a:p>
                      <a:pPr algn="just">
                        <a:buNone/>
                      </a:pPr>
                      <a:r>
                        <a:rPr lang="zh-TW" altLang="en-US" sz="1400" kern="100" dirty="0">
                          <a:effectLst/>
                          <a:highlight>
                            <a:srgbClr val="FFFF00"/>
                          </a:highlight>
                          <a:latin typeface="DengXian" panose="02010600030101010101" pitchFamily="2" charset="-122"/>
                          <a:ea typeface="DengXian" panose="02010600030101010101" pitchFamily="2" charset="-122"/>
                        </a:rPr>
                        <a:t>兒童的社交及課外活動</a:t>
                      </a:r>
                      <a:endParaRPr lang="zh-TW" altLang="en-US" sz="14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 </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 </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 </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 </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278320735"/>
                  </a:ext>
                </a:extLst>
              </a:tr>
              <a:tr h="153006">
                <a:tc>
                  <a:txBody>
                    <a:bodyPr/>
                    <a:lstStyle/>
                    <a:p>
                      <a:pPr algn="just">
                        <a:buNone/>
                      </a:pPr>
                      <a:r>
                        <a:rPr lang="zh-TW" altLang="en-US" sz="1400" kern="100">
                          <a:effectLst/>
                          <a:latin typeface="DengXian" panose="02010600030101010101" pitchFamily="2" charset="-122"/>
                          <a:ea typeface="DengXian" panose="02010600030101010101" pitchFamily="2" charset="-122"/>
                        </a:rPr>
                        <a:t>  每月至少一次與朋友外出用餐</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288 (54.4%)</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22 (20.4%)</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41.678</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.000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2503946928"/>
                  </a:ext>
                </a:extLst>
              </a:tr>
              <a:tr h="153006">
                <a:tc>
                  <a:txBody>
                    <a:bodyPr/>
                    <a:lstStyle/>
                    <a:p>
                      <a:pPr algn="just">
                        <a:buNone/>
                      </a:pPr>
                      <a:r>
                        <a:rPr lang="zh-TW" altLang="en-US" sz="1400" kern="100">
                          <a:effectLst/>
                          <a:latin typeface="DengXian" panose="02010600030101010101" pitchFamily="2" charset="-122"/>
                          <a:ea typeface="DengXian" panose="02010600030101010101" pitchFamily="2" charset="-122"/>
                        </a:rPr>
                        <a:t>  每年至少四次家庭外遊</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399 (75.4%)</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40 (37.0%)</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61.700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.000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882734915"/>
                  </a:ext>
                </a:extLst>
              </a:tr>
              <a:tr h="153006">
                <a:tc>
                  <a:txBody>
                    <a:bodyPr/>
                    <a:lstStyle/>
                    <a:p>
                      <a:pPr algn="just">
                        <a:buNone/>
                      </a:pPr>
                      <a:r>
                        <a:rPr lang="zh-TW" altLang="en-US" sz="1400" kern="100">
                          <a:effectLst/>
                          <a:latin typeface="DengXian" panose="02010600030101010101" pitchFamily="2" charset="-122"/>
                          <a:ea typeface="DengXian" panose="02010600030101010101" pitchFamily="2" charset="-122"/>
                        </a:rPr>
                        <a:t>  參與課外活動</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115 (21.7%)</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4 (3.7%)</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19.146</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.000</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3737400845"/>
                  </a:ext>
                </a:extLst>
              </a:tr>
              <a:tr h="153006">
                <a:tc>
                  <a:txBody>
                    <a:bodyPr/>
                    <a:lstStyle/>
                    <a:p>
                      <a:pPr algn="just">
                        <a:buNone/>
                      </a:pPr>
                      <a:r>
                        <a:rPr lang="zh-TW" altLang="en-US" sz="1400" kern="100">
                          <a:effectLst/>
                          <a:latin typeface="DengXian" panose="02010600030101010101" pitchFamily="2" charset="-122"/>
                          <a:ea typeface="DengXian" panose="02010600030101010101" pitchFamily="2" charset="-122"/>
                        </a:rPr>
                        <a:t>  課後補習班</a:t>
                      </a:r>
                      <a:endParaRPr lang="zh-TW" alt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199 (37.5%)</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a:effectLst/>
                          <a:latin typeface="DengXian" panose="02010600030101010101" pitchFamily="2" charset="-122"/>
                          <a:ea typeface="DengXian" panose="02010600030101010101" pitchFamily="2" charset="-122"/>
                        </a:rPr>
                        <a:t>17 (15.7%)</a:t>
                      </a:r>
                      <a:endParaRPr lang="en-US" sz="14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19.051</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tc>
                  <a:txBody>
                    <a:bodyPr/>
                    <a:lstStyle/>
                    <a:p>
                      <a:pPr algn="ctr">
                        <a:buNone/>
                      </a:pPr>
                      <a:r>
                        <a:rPr lang="en-US" sz="1400" kern="100" dirty="0">
                          <a:effectLst/>
                          <a:latin typeface="DengXian" panose="02010600030101010101" pitchFamily="2" charset="-122"/>
                          <a:ea typeface="DengXian" panose="02010600030101010101" pitchFamily="2" charset="-122"/>
                        </a:rPr>
                        <a:t>.000</a:t>
                      </a:r>
                      <a:endParaRPr lang="en-US" sz="14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42480" marR="42480" marT="0" marB="0"/>
                </a:tc>
                <a:extLst>
                  <a:ext uri="{0D108BD9-81ED-4DB2-BD59-A6C34878D82A}">
                    <a16:rowId xmlns:a16="http://schemas.microsoft.com/office/drawing/2014/main" val="831221293"/>
                  </a:ext>
                </a:extLst>
              </a:tr>
            </a:tbl>
          </a:graphicData>
        </a:graphic>
      </p:graphicFrame>
    </p:spTree>
    <p:extLst>
      <p:ext uri="{BB962C8B-B14F-4D97-AF65-F5344CB8AC3E}">
        <p14:creationId xmlns:p14="http://schemas.microsoft.com/office/powerpoint/2010/main" val="130093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A6C2146F-D460-76F3-D0FF-2FB31D4319FD}"/>
            </a:ext>
          </a:extLst>
        </p:cNvPr>
        <p:cNvGrpSpPr/>
        <p:nvPr/>
      </p:nvGrpSpPr>
      <p:grpSpPr>
        <a:xfrm>
          <a:off x="0" y="0"/>
          <a:ext cx="0" cy="0"/>
          <a:chOff x="0" y="0"/>
          <a:chExt cx="0" cy="0"/>
        </a:xfrm>
      </p:grpSpPr>
      <p:sp>
        <p:nvSpPr>
          <p:cNvPr id="249" name="Google Shape;249;p41">
            <a:extLst>
              <a:ext uri="{FF2B5EF4-FFF2-40B4-BE49-F238E27FC236}">
                <a16:creationId xmlns:a16="http://schemas.microsoft.com/office/drawing/2014/main" id="{6D8E321E-E073-F4FD-77AF-5FC7E5DE963A}"/>
              </a:ext>
            </a:extLst>
          </p:cNvPr>
          <p:cNvSpPr txBox="1">
            <a:spLocks noGrp="1"/>
          </p:cNvSpPr>
          <p:nvPr>
            <p:ph type="subTitle" idx="1"/>
          </p:nvPr>
        </p:nvSpPr>
        <p:spPr>
          <a:xfrm>
            <a:off x="715101" y="1217902"/>
            <a:ext cx="7358542" cy="2034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zh-CN" altLang="en-US" sz="2000" dirty="0">
                <a:effectLst/>
                <a:ea typeface="DengXian" panose="02010600030101010101" pitchFamily="2" charset="-122"/>
                <a:cs typeface="Times New Roman" panose="02020603050405020304" pitchFamily="18" charset="0"/>
              </a:rPr>
              <a:t>研究比較了弱勢家庭、對照組家庭與比較文獻在物質及社交資源上的差異。比較文獻中的數據來自</a:t>
            </a:r>
            <a:r>
              <a:rPr lang="en-US" altLang="zh-CN" sz="2000" dirty="0">
                <a:effectLst/>
                <a:ea typeface="DengXian" panose="02010600030101010101" pitchFamily="2" charset="-122"/>
                <a:cs typeface="Times New Roman" panose="02020603050405020304" pitchFamily="18" charset="0"/>
              </a:rPr>
              <a:t>2016</a:t>
            </a:r>
            <a:r>
              <a:rPr lang="zh-CN" altLang="en-US" sz="2000" dirty="0">
                <a:effectLst/>
                <a:ea typeface="DengXian" panose="02010600030101010101" pitchFamily="2" charset="-122"/>
                <a:cs typeface="Times New Roman" panose="02020603050405020304" pitchFamily="18" charset="0"/>
              </a:rPr>
              <a:t>年香港的研究，研究以隨機抽樣方式進行，樣本包括來自弱勢及非弱勢家庭的</a:t>
            </a:r>
            <a:r>
              <a:rPr lang="en-US" altLang="zh-CN" sz="2000" dirty="0">
                <a:effectLst/>
                <a:ea typeface="DengXian" panose="02010600030101010101" pitchFamily="2" charset="-122"/>
                <a:cs typeface="Times New Roman" panose="02020603050405020304" pitchFamily="18" charset="0"/>
              </a:rPr>
              <a:t>804</a:t>
            </a:r>
            <a:r>
              <a:rPr lang="zh-CN" altLang="en-US" sz="2000" dirty="0">
                <a:effectLst/>
                <a:ea typeface="DengXian" panose="02010600030101010101" pitchFamily="2" charset="-122"/>
                <a:cs typeface="Times New Roman" panose="02020603050405020304" pitchFamily="18" charset="0"/>
              </a:rPr>
              <a:t>名</a:t>
            </a:r>
            <a:r>
              <a:rPr lang="en-US" altLang="zh-CN" sz="2000" dirty="0">
                <a:effectLst/>
                <a:ea typeface="DengXian" panose="02010600030101010101" pitchFamily="2" charset="-122"/>
                <a:cs typeface="Times New Roman" panose="02020603050405020304" pitchFamily="18" charset="0"/>
              </a:rPr>
              <a:t>10</a:t>
            </a:r>
            <a:r>
              <a:rPr lang="zh-CN" altLang="en-US" sz="2000" dirty="0">
                <a:effectLst/>
                <a:ea typeface="DengXian" panose="02010600030101010101" pitchFamily="2" charset="-122"/>
                <a:cs typeface="Times New Roman" panose="02020603050405020304" pitchFamily="18" charset="0"/>
              </a:rPr>
              <a:t>至</a:t>
            </a:r>
            <a:r>
              <a:rPr lang="en-US" altLang="zh-CN" sz="2000" dirty="0">
                <a:effectLst/>
                <a:ea typeface="DengXian" panose="02010600030101010101" pitchFamily="2" charset="-122"/>
                <a:cs typeface="Times New Roman" panose="02020603050405020304" pitchFamily="18" charset="0"/>
              </a:rPr>
              <a:t>17</a:t>
            </a:r>
            <a:r>
              <a:rPr lang="zh-CN" altLang="en-US" sz="2000" dirty="0">
                <a:effectLst/>
                <a:ea typeface="DengXian" panose="02010600030101010101" pitchFamily="2" charset="-122"/>
                <a:cs typeface="Times New Roman" panose="02020603050405020304" pitchFamily="18" charset="0"/>
              </a:rPr>
              <a:t>歲的兒童及青少年。</a:t>
            </a:r>
            <a:endParaRPr lang="en-US" sz="2000" dirty="0"/>
          </a:p>
        </p:txBody>
      </p:sp>
      <p:sp>
        <p:nvSpPr>
          <p:cNvPr id="250" name="Google Shape;250;p41">
            <a:extLst>
              <a:ext uri="{FF2B5EF4-FFF2-40B4-BE49-F238E27FC236}">
                <a16:creationId xmlns:a16="http://schemas.microsoft.com/office/drawing/2014/main" id="{6850AE41-1488-04A3-957E-DCB06B530E55}"/>
              </a:ext>
            </a:extLst>
          </p:cNvPr>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800" b="1" dirty="0">
                <a:effectLst/>
                <a:ea typeface="DengXian" panose="02010600030101010101" pitchFamily="2" charset="-122"/>
                <a:cs typeface="Times New Roman" panose="02020603050405020304" pitchFamily="18" charset="0"/>
              </a:rPr>
              <a:t>2. </a:t>
            </a:r>
            <a:r>
              <a:rPr lang="zh-TW" altLang="en-US" sz="2800" b="1" dirty="0">
                <a:effectLst/>
                <a:ea typeface="DengXian" panose="02010600030101010101" pitchFamily="2" charset="-122"/>
                <a:cs typeface="Times New Roman" panose="02020603050405020304" pitchFamily="18" charset="0"/>
              </a:rPr>
              <a:t>日常、社交及生活狀況與過往研究之比較</a:t>
            </a:r>
            <a:endParaRPr lang="en-US" b="1" dirty="0"/>
          </a:p>
        </p:txBody>
      </p:sp>
      <p:graphicFrame>
        <p:nvGraphicFramePr>
          <p:cNvPr id="3" name="表格 2">
            <a:extLst>
              <a:ext uri="{FF2B5EF4-FFF2-40B4-BE49-F238E27FC236}">
                <a16:creationId xmlns:a16="http://schemas.microsoft.com/office/drawing/2014/main" id="{1948001D-8FBF-AABA-2A06-C36889246289}"/>
              </a:ext>
            </a:extLst>
          </p:cNvPr>
          <p:cNvGraphicFramePr>
            <a:graphicFrameLocks noGrp="1"/>
          </p:cNvGraphicFramePr>
          <p:nvPr>
            <p:extLst>
              <p:ext uri="{D42A27DB-BD31-4B8C-83A1-F6EECF244321}">
                <p14:modId xmlns:p14="http://schemas.microsoft.com/office/powerpoint/2010/main" val="1582479028"/>
              </p:ext>
            </p:extLst>
          </p:nvPr>
        </p:nvGraphicFramePr>
        <p:xfrm>
          <a:off x="715100" y="3328340"/>
          <a:ext cx="7358544" cy="975360"/>
        </p:xfrm>
        <a:graphic>
          <a:graphicData uri="http://schemas.openxmlformats.org/drawingml/2006/table">
            <a:tbl>
              <a:tblPr firstRow="1" firstCol="1" bandRow="1">
                <a:tableStyleId>{3C2FFA5D-87B4-456A-9821-1D502468CF0F}</a:tableStyleId>
              </a:tblPr>
              <a:tblGrid>
                <a:gridCol w="1839636">
                  <a:extLst>
                    <a:ext uri="{9D8B030D-6E8A-4147-A177-3AD203B41FA5}">
                      <a16:colId xmlns:a16="http://schemas.microsoft.com/office/drawing/2014/main" val="689081849"/>
                    </a:ext>
                  </a:extLst>
                </a:gridCol>
                <a:gridCol w="1707163">
                  <a:extLst>
                    <a:ext uri="{9D8B030D-6E8A-4147-A177-3AD203B41FA5}">
                      <a16:colId xmlns:a16="http://schemas.microsoft.com/office/drawing/2014/main" val="3976598581"/>
                    </a:ext>
                  </a:extLst>
                </a:gridCol>
                <a:gridCol w="1860605">
                  <a:extLst>
                    <a:ext uri="{9D8B030D-6E8A-4147-A177-3AD203B41FA5}">
                      <a16:colId xmlns:a16="http://schemas.microsoft.com/office/drawing/2014/main" val="3618989323"/>
                    </a:ext>
                  </a:extLst>
                </a:gridCol>
                <a:gridCol w="1951140">
                  <a:extLst>
                    <a:ext uri="{9D8B030D-6E8A-4147-A177-3AD203B41FA5}">
                      <a16:colId xmlns:a16="http://schemas.microsoft.com/office/drawing/2014/main" val="331559629"/>
                    </a:ext>
                  </a:extLst>
                </a:gridCol>
              </a:tblGrid>
              <a:tr h="235718">
                <a:tc>
                  <a:txBody>
                    <a:bodyPr/>
                    <a:lstStyle/>
                    <a:p>
                      <a:pPr algn="just">
                        <a:buNone/>
                      </a:pPr>
                      <a:r>
                        <a:rPr lang="en-US" sz="1600" kern="100" dirty="0">
                          <a:effectLst/>
                          <a:latin typeface="DengXian" panose="02010600030101010101" pitchFamily="2" charset="-122"/>
                          <a:ea typeface="DengXian" panose="02010600030101010101" pitchFamily="2" charset="-122"/>
                        </a:rPr>
                        <a:t> </a:t>
                      </a:r>
                      <a:endParaRPr lang="en-US"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zh-CN" altLang="en-US" sz="1600" kern="100">
                          <a:effectLst/>
                          <a:latin typeface="DengXian" panose="02010600030101010101" pitchFamily="2" charset="-122"/>
                          <a:ea typeface="DengXian" panose="02010600030101010101" pitchFamily="2" charset="-122"/>
                        </a:rPr>
                        <a:t>沒有匱乏</a:t>
                      </a:r>
                      <a:endParaRPr lang="zh-CN" altLang="en-US"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en-US" altLang="zh-TW" sz="1600" kern="100" dirty="0">
                          <a:effectLst/>
                          <a:latin typeface="DengXian" panose="02010600030101010101" pitchFamily="2" charset="-122"/>
                          <a:ea typeface="DengXian" panose="02010600030101010101" pitchFamily="2" charset="-122"/>
                        </a:rPr>
                        <a:t>1</a:t>
                      </a:r>
                      <a:r>
                        <a:rPr lang="zh-TW" altLang="en-US" sz="1600" kern="100" dirty="0">
                          <a:effectLst/>
                          <a:latin typeface="DengXian" panose="02010600030101010101" pitchFamily="2" charset="-122"/>
                          <a:ea typeface="DengXian" panose="02010600030101010101" pitchFamily="2" charset="-122"/>
                        </a:rPr>
                        <a:t>至</a:t>
                      </a:r>
                      <a:r>
                        <a:rPr lang="en-US" altLang="zh-TW" sz="1600" kern="100" dirty="0">
                          <a:effectLst/>
                          <a:latin typeface="DengXian" panose="02010600030101010101" pitchFamily="2" charset="-122"/>
                          <a:ea typeface="DengXian" panose="02010600030101010101" pitchFamily="2" charset="-122"/>
                        </a:rPr>
                        <a:t>2</a:t>
                      </a:r>
                      <a:r>
                        <a:rPr lang="zh-TW" altLang="en-US" sz="1600" kern="100" dirty="0">
                          <a:effectLst/>
                          <a:latin typeface="DengXian" panose="02010600030101010101" pitchFamily="2" charset="-122"/>
                          <a:ea typeface="DengXian" panose="02010600030101010101" pitchFamily="2" charset="-122"/>
                        </a:rPr>
                        <a:t>個項目匱乏</a:t>
                      </a:r>
                      <a:endParaRPr lang="zh-TW" altLang="en-US"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en-US" altLang="zh-TW" sz="1600" kern="100">
                          <a:effectLst/>
                          <a:latin typeface="DengXian" panose="02010600030101010101" pitchFamily="2" charset="-122"/>
                          <a:ea typeface="DengXian" panose="02010600030101010101" pitchFamily="2" charset="-122"/>
                        </a:rPr>
                        <a:t>3</a:t>
                      </a:r>
                      <a:r>
                        <a:rPr lang="zh-TW" altLang="en-US" sz="1600" kern="100">
                          <a:effectLst/>
                          <a:latin typeface="DengXian" panose="02010600030101010101" pitchFamily="2" charset="-122"/>
                          <a:ea typeface="DengXian" panose="02010600030101010101" pitchFamily="2" charset="-122"/>
                        </a:rPr>
                        <a:t>個或以上項目匱乏</a:t>
                      </a:r>
                      <a:endParaRPr lang="zh-TW" altLang="en-US"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58872363"/>
                  </a:ext>
                </a:extLst>
              </a:tr>
              <a:tr h="200808">
                <a:tc>
                  <a:txBody>
                    <a:bodyPr/>
                    <a:lstStyle/>
                    <a:p>
                      <a:pPr algn="just">
                        <a:buNone/>
                      </a:pPr>
                      <a:r>
                        <a:rPr lang="zh-CN" altLang="en-US" sz="1600" kern="100">
                          <a:effectLst/>
                          <a:latin typeface="DengXian" panose="02010600030101010101" pitchFamily="2" charset="-122"/>
                          <a:ea typeface="DengXian" panose="02010600030101010101" pitchFamily="2" charset="-122"/>
                        </a:rPr>
                        <a:t>弱勢家庭</a:t>
                      </a:r>
                      <a:endParaRPr lang="zh-CN" altLang="en-US"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en-US" sz="1600" kern="100">
                          <a:effectLst/>
                          <a:latin typeface="DengXian" panose="02010600030101010101" pitchFamily="2" charset="-122"/>
                          <a:ea typeface="DengXian" panose="02010600030101010101" pitchFamily="2" charset="-122"/>
                        </a:rPr>
                        <a:t>9.6%</a:t>
                      </a:r>
                      <a:endParaRPr lang="en-US"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en-US" sz="1600" kern="100">
                          <a:effectLst/>
                          <a:latin typeface="DengXian" panose="02010600030101010101" pitchFamily="2" charset="-122"/>
                          <a:ea typeface="DengXian" panose="02010600030101010101" pitchFamily="2" charset="-122"/>
                        </a:rPr>
                        <a:t>11.3%</a:t>
                      </a:r>
                      <a:endParaRPr lang="en-US"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en-US" sz="1600" kern="100" dirty="0">
                          <a:effectLst/>
                          <a:highlight>
                            <a:srgbClr val="FFFF00"/>
                          </a:highlight>
                          <a:latin typeface="DengXian" panose="02010600030101010101" pitchFamily="2" charset="-122"/>
                          <a:ea typeface="DengXian" panose="02010600030101010101" pitchFamily="2" charset="-122"/>
                        </a:rPr>
                        <a:t>79.1%</a:t>
                      </a:r>
                      <a:endParaRPr lang="en-US" sz="16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74333585"/>
                  </a:ext>
                </a:extLst>
              </a:tr>
              <a:tr h="200808">
                <a:tc>
                  <a:txBody>
                    <a:bodyPr/>
                    <a:lstStyle/>
                    <a:p>
                      <a:pPr algn="just">
                        <a:buNone/>
                      </a:pPr>
                      <a:r>
                        <a:rPr lang="zh-CN" altLang="en-US" sz="1600" kern="100">
                          <a:effectLst/>
                          <a:latin typeface="DengXian" panose="02010600030101010101" pitchFamily="2" charset="-122"/>
                          <a:ea typeface="DengXian" panose="02010600030101010101" pitchFamily="2" charset="-122"/>
                        </a:rPr>
                        <a:t>對照組家庭</a:t>
                      </a:r>
                      <a:endParaRPr lang="zh-CN" altLang="en-US"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en-US" sz="1600" kern="100">
                          <a:effectLst/>
                          <a:latin typeface="DengXian" panose="02010600030101010101" pitchFamily="2" charset="-122"/>
                          <a:ea typeface="DengXian" panose="02010600030101010101" pitchFamily="2" charset="-122"/>
                        </a:rPr>
                        <a:t>53.7%</a:t>
                      </a:r>
                      <a:endParaRPr lang="en-US"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en-US" sz="1600" kern="100">
                          <a:effectLst/>
                          <a:latin typeface="DengXian" panose="02010600030101010101" pitchFamily="2" charset="-122"/>
                          <a:ea typeface="DengXian" panose="02010600030101010101" pitchFamily="2" charset="-122"/>
                        </a:rPr>
                        <a:t>24.1%</a:t>
                      </a:r>
                      <a:endParaRPr lang="en-US"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en-US" sz="1600" kern="100" dirty="0">
                          <a:effectLst/>
                          <a:highlight>
                            <a:srgbClr val="FFFF00"/>
                          </a:highlight>
                          <a:latin typeface="DengXian" panose="02010600030101010101" pitchFamily="2" charset="-122"/>
                          <a:ea typeface="DengXian" panose="02010600030101010101" pitchFamily="2" charset="-122"/>
                        </a:rPr>
                        <a:t>22.2%</a:t>
                      </a:r>
                      <a:endParaRPr lang="en-US" sz="16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20520321"/>
                  </a:ext>
                </a:extLst>
              </a:tr>
              <a:tr h="200808">
                <a:tc>
                  <a:txBody>
                    <a:bodyPr/>
                    <a:lstStyle/>
                    <a:p>
                      <a:pPr algn="just">
                        <a:buNone/>
                      </a:pPr>
                      <a:r>
                        <a:rPr lang="zh-CN" altLang="en-US" sz="1600" kern="100">
                          <a:effectLst/>
                          <a:latin typeface="DengXian" panose="02010600030101010101" pitchFamily="2" charset="-122"/>
                          <a:ea typeface="DengXian" panose="02010600030101010101" pitchFamily="2" charset="-122"/>
                        </a:rPr>
                        <a:t>比較文獻</a:t>
                      </a:r>
                      <a:endParaRPr lang="zh-CN" altLang="en-US"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en-US" sz="1600" kern="100">
                          <a:effectLst/>
                          <a:latin typeface="DengXian" panose="02010600030101010101" pitchFamily="2" charset="-122"/>
                          <a:ea typeface="DengXian" panose="02010600030101010101" pitchFamily="2" charset="-122"/>
                        </a:rPr>
                        <a:t>37.8%</a:t>
                      </a:r>
                      <a:endParaRPr lang="en-US"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en-US" sz="1600" kern="100" dirty="0">
                          <a:effectLst/>
                          <a:latin typeface="DengXian" panose="02010600030101010101" pitchFamily="2" charset="-122"/>
                          <a:ea typeface="DengXian" panose="02010600030101010101" pitchFamily="2" charset="-122"/>
                        </a:rPr>
                        <a:t>32.5%</a:t>
                      </a:r>
                      <a:endParaRPr lang="en-US"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tc>
                  <a:txBody>
                    <a:bodyPr/>
                    <a:lstStyle/>
                    <a:p>
                      <a:pPr algn="ctr">
                        <a:buNone/>
                      </a:pPr>
                      <a:r>
                        <a:rPr lang="en-US" sz="1600" kern="100" dirty="0">
                          <a:effectLst/>
                          <a:highlight>
                            <a:srgbClr val="FFFF00"/>
                          </a:highlight>
                          <a:latin typeface="DengXian" panose="02010600030101010101" pitchFamily="2" charset="-122"/>
                          <a:ea typeface="DengXian" panose="02010600030101010101" pitchFamily="2" charset="-122"/>
                        </a:rPr>
                        <a:t>29.7%</a:t>
                      </a:r>
                      <a:endParaRPr lang="en-US" sz="1600" kern="100" dirty="0">
                        <a:effectLst/>
                        <a:highlight>
                          <a:srgbClr val="FFFF00"/>
                        </a:highligh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47637734"/>
                  </a:ext>
                </a:extLst>
              </a:tr>
            </a:tbl>
          </a:graphicData>
        </a:graphic>
      </p:graphicFrame>
      <p:sp>
        <p:nvSpPr>
          <p:cNvPr id="5" name="文字方塊 4">
            <a:extLst>
              <a:ext uri="{FF2B5EF4-FFF2-40B4-BE49-F238E27FC236}">
                <a16:creationId xmlns:a16="http://schemas.microsoft.com/office/drawing/2014/main" id="{D8FF6894-0DE5-EE14-754F-1704C0FD712E}"/>
              </a:ext>
            </a:extLst>
          </p:cNvPr>
          <p:cNvSpPr txBox="1"/>
          <p:nvPr/>
        </p:nvSpPr>
        <p:spPr>
          <a:xfrm>
            <a:off x="624177" y="4743390"/>
            <a:ext cx="4572000" cy="400110"/>
          </a:xfrm>
          <a:prstGeom prst="rect">
            <a:avLst/>
          </a:prstGeom>
          <a:noFill/>
        </p:spPr>
        <p:txBody>
          <a:bodyPr wrap="square">
            <a:spAutoFit/>
          </a:bodyPr>
          <a:lstStyle/>
          <a:p>
            <a:r>
              <a:rPr lang="en-US" sz="1000" dirty="0">
                <a:effectLst/>
                <a:latin typeface="DengXian" panose="02010600030101010101" pitchFamily="2" charset="-122"/>
                <a:cs typeface="Times New Roman" panose="02020603050405020304" pitchFamily="18" charset="0"/>
              </a:rPr>
              <a:t>Saunders, P., &amp; Tang, V. M. Y. (2019). Adult and child deprivation in Hong Kong. </a:t>
            </a:r>
            <a:r>
              <a:rPr lang="en-US" sz="1000" i="1" dirty="0">
                <a:effectLst/>
                <a:latin typeface="DengXian" panose="02010600030101010101" pitchFamily="2" charset="-122"/>
                <a:cs typeface="Times New Roman" panose="02020603050405020304" pitchFamily="18" charset="0"/>
              </a:rPr>
              <a:t>Social Policy &amp; Administration, 53</a:t>
            </a:r>
            <a:r>
              <a:rPr lang="en-US" sz="1000" dirty="0">
                <a:effectLst/>
                <a:latin typeface="DengXian" panose="02010600030101010101" pitchFamily="2" charset="-122"/>
                <a:cs typeface="Times New Roman" panose="02020603050405020304" pitchFamily="18" charset="0"/>
              </a:rPr>
              <a:t>(6), 820-834.</a:t>
            </a:r>
            <a:endParaRPr lang="LID4096" sz="1000" dirty="0"/>
          </a:p>
        </p:txBody>
      </p:sp>
    </p:spTree>
    <p:extLst>
      <p:ext uri="{BB962C8B-B14F-4D97-AF65-F5344CB8AC3E}">
        <p14:creationId xmlns:p14="http://schemas.microsoft.com/office/powerpoint/2010/main" val="45412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2BBDD7A6-7D34-A053-D20A-1FA1B394B24A}"/>
            </a:ext>
          </a:extLst>
        </p:cNvPr>
        <p:cNvGrpSpPr/>
        <p:nvPr/>
      </p:nvGrpSpPr>
      <p:grpSpPr>
        <a:xfrm>
          <a:off x="0" y="0"/>
          <a:ext cx="0" cy="0"/>
          <a:chOff x="0" y="0"/>
          <a:chExt cx="0" cy="0"/>
        </a:xfrm>
      </p:grpSpPr>
      <p:sp>
        <p:nvSpPr>
          <p:cNvPr id="250" name="Google Shape;250;p41">
            <a:extLst>
              <a:ext uri="{FF2B5EF4-FFF2-40B4-BE49-F238E27FC236}">
                <a16:creationId xmlns:a16="http://schemas.microsoft.com/office/drawing/2014/main" id="{72669ACC-07BA-C89E-F39A-F5314FB61939}"/>
              </a:ext>
            </a:extLst>
          </p:cNvPr>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800" b="1" dirty="0">
                <a:effectLst/>
                <a:ea typeface="DengXian" panose="02010600030101010101" pitchFamily="2" charset="-122"/>
                <a:cs typeface="Times New Roman" panose="02020603050405020304" pitchFamily="18" charset="0"/>
              </a:rPr>
              <a:t>3. </a:t>
            </a:r>
            <a:r>
              <a:rPr lang="zh-TW" altLang="en-US" sz="2800" b="1" dirty="0">
                <a:effectLst/>
                <a:ea typeface="DengXian" panose="02010600030101010101" pitchFamily="2" charset="-122"/>
                <a:cs typeface="Times New Roman" panose="02020603050405020304" pitchFamily="18" charset="0"/>
              </a:rPr>
              <a:t>兒童及青少年生活匱乏狀況潛在類型分析結果</a:t>
            </a:r>
            <a:endParaRPr lang="en-US" b="1" dirty="0"/>
          </a:p>
        </p:txBody>
      </p:sp>
      <p:graphicFrame>
        <p:nvGraphicFramePr>
          <p:cNvPr id="6" name="表格 5">
            <a:extLst>
              <a:ext uri="{FF2B5EF4-FFF2-40B4-BE49-F238E27FC236}">
                <a16:creationId xmlns:a16="http://schemas.microsoft.com/office/drawing/2014/main" id="{A1447007-B3CB-BD45-EBE1-7C46E924CB91}"/>
              </a:ext>
            </a:extLst>
          </p:cNvPr>
          <p:cNvGraphicFramePr>
            <a:graphicFrameLocks noGrp="1"/>
          </p:cNvGraphicFramePr>
          <p:nvPr>
            <p:extLst>
              <p:ext uri="{D42A27DB-BD31-4B8C-83A1-F6EECF244321}">
                <p14:modId xmlns:p14="http://schemas.microsoft.com/office/powerpoint/2010/main" val="282307544"/>
              </p:ext>
            </p:extLst>
          </p:nvPr>
        </p:nvGraphicFramePr>
        <p:xfrm>
          <a:off x="135172" y="1699619"/>
          <a:ext cx="8873656" cy="2257425"/>
        </p:xfrm>
        <a:graphic>
          <a:graphicData uri="http://schemas.openxmlformats.org/drawingml/2006/table">
            <a:tbl>
              <a:tblPr firstRow="1" firstCol="1" bandRow="1"/>
              <a:tblGrid>
                <a:gridCol w="680037">
                  <a:extLst>
                    <a:ext uri="{9D8B030D-6E8A-4147-A177-3AD203B41FA5}">
                      <a16:colId xmlns:a16="http://schemas.microsoft.com/office/drawing/2014/main" val="568454227"/>
                    </a:ext>
                  </a:extLst>
                </a:gridCol>
                <a:gridCol w="771261">
                  <a:extLst>
                    <a:ext uri="{9D8B030D-6E8A-4147-A177-3AD203B41FA5}">
                      <a16:colId xmlns:a16="http://schemas.microsoft.com/office/drawing/2014/main" val="1634297653"/>
                    </a:ext>
                  </a:extLst>
                </a:gridCol>
                <a:gridCol w="953710">
                  <a:extLst>
                    <a:ext uri="{9D8B030D-6E8A-4147-A177-3AD203B41FA5}">
                      <a16:colId xmlns:a16="http://schemas.microsoft.com/office/drawing/2014/main" val="1184401385"/>
                    </a:ext>
                  </a:extLst>
                </a:gridCol>
                <a:gridCol w="804434">
                  <a:extLst>
                    <a:ext uri="{9D8B030D-6E8A-4147-A177-3AD203B41FA5}">
                      <a16:colId xmlns:a16="http://schemas.microsoft.com/office/drawing/2014/main" val="517906934"/>
                    </a:ext>
                  </a:extLst>
                </a:gridCol>
                <a:gridCol w="620155">
                  <a:extLst>
                    <a:ext uri="{9D8B030D-6E8A-4147-A177-3AD203B41FA5}">
                      <a16:colId xmlns:a16="http://schemas.microsoft.com/office/drawing/2014/main" val="2711440284"/>
                    </a:ext>
                  </a:extLst>
                </a:gridCol>
                <a:gridCol w="696290">
                  <a:extLst>
                    <a:ext uri="{9D8B030D-6E8A-4147-A177-3AD203B41FA5}">
                      <a16:colId xmlns:a16="http://schemas.microsoft.com/office/drawing/2014/main" val="1488299271"/>
                    </a:ext>
                  </a:extLst>
                </a:gridCol>
                <a:gridCol w="672002">
                  <a:extLst>
                    <a:ext uri="{9D8B030D-6E8A-4147-A177-3AD203B41FA5}">
                      <a16:colId xmlns:a16="http://schemas.microsoft.com/office/drawing/2014/main" val="1156931614"/>
                    </a:ext>
                  </a:extLst>
                </a:gridCol>
                <a:gridCol w="2347956">
                  <a:extLst>
                    <a:ext uri="{9D8B030D-6E8A-4147-A177-3AD203B41FA5}">
                      <a16:colId xmlns:a16="http://schemas.microsoft.com/office/drawing/2014/main" val="4156001108"/>
                    </a:ext>
                  </a:extLst>
                </a:gridCol>
                <a:gridCol w="1327811">
                  <a:extLst>
                    <a:ext uri="{9D8B030D-6E8A-4147-A177-3AD203B41FA5}">
                      <a16:colId xmlns:a16="http://schemas.microsoft.com/office/drawing/2014/main" val="2239101341"/>
                    </a:ext>
                  </a:extLst>
                </a:gridCol>
              </a:tblGrid>
              <a:tr h="270510">
                <a:tc gridSpan="9">
                  <a:txBody>
                    <a:bodyPr/>
                    <a:lstStyle/>
                    <a:p>
                      <a:pPr algn="l" eaLnBrk="0" hangingPunct="0">
                        <a:buNone/>
                      </a:pPr>
                      <a:r>
                        <a:rPr lang="en-US" sz="1100" b="1" kern="100" spc="-5" dirty="0">
                          <a:effectLst/>
                          <a:latin typeface="Times New Roman" panose="02020603050405020304" pitchFamily="18" charset="0"/>
                          <a:ea typeface="Times New Roman" panose="02020603050405020304" pitchFamily="18" charset="0"/>
                          <a:cs typeface="Times New Roman" panose="02020603050405020304" pitchFamily="18" charset="0"/>
                        </a:rPr>
                        <a:t>Table </a:t>
                      </a:r>
                      <a:r>
                        <a:rPr lang="en-US" sz="1100" b="1" kern="100" spc="-5" dirty="0">
                          <a:effectLst/>
                          <a:latin typeface="Times New Roman" panose="02020603050405020304" pitchFamily="18" charset="0"/>
                          <a:ea typeface="DengXian" panose="02010600030101010101" pitchFamily="2" charset="-122"/>
                          <a:cs typeface="Times New Roman" panose="02020603050405020304" pitchFamily="18" charset="0"/>
                        </a:rPr>
                        <a:t>3</a:t>
                      </a:r>
                      <a:r>
                        <a:rPr lang="en-US" sz="1100" b="1" kern="1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spc="-5" dirty="0">
                          <a:effectLst/>
                          <a:latin typeface="Times New Roman" panose="02020603050405020304" pitchFamily="18" charset="0"/>
                          <a:ea typeface="Times New Roman" panose="02020603050405020304" pitchFamily="18" charset="0"/>
                          <a:cs typeface="Times New Roman" panose="02020603050405020304" pitchFamily="18" charset="0"/>
                        </a:rPr>
                        <a:t>Model fit indices and distribution results for latent class analysis of financial resilience (16 dummy items, N =629)</a:t>
                      </a:r>
                      <a:endParaRPr lang="en-US"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1874918466"/>
                  </a:ext>
                </a:extLst>
              </a:tr>
              <a:tr h="292100">
                <a:tc>
                  <a:txBody>
                    <a:bodyPr/>
                    <a:lstStyle/>
                    <a:p>
                      <a:pPr algn="ctr" eaLnBrk="0" hangingPunct="0">
                        <a:buNone/>
                      </a:pPr>
                      <a:r>
                        <a:rPr lang="en-US" sz="1100" kern="100">
                          <a:effectLst/>
                          <a:latin typeface="Times New Roman" panose="02020603050405020304" pitchFamily="18" charset="0"/>
                          <a:ea typeface="DengXian" panose="02010600030101010101" pitchFamily="2" charset="-122"/>
                          <a:cs typeface="Times New Roman" panose="02020603050405020304" pitchFamily="18" charset="0"/>
                        </a:rPr>
                        <a:t>Profiles</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AIC</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BIC</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a:effectLst/>
                          <a:latin typeface="Times New Roman" panose="02020603050405020304" pitchFamily="18" charset="0"/>
                          <a:ea typeface="DengXian" panose="02010600030101010101" pitchFamily="2" charset="-122"/>
                          <a:cs typeface="Times New Roman" panose="02020603050405020304" pitchFamily="18" charset="0"/>
                        </a:rPr>
                        <a:t>aBIC</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spc="-10">
                          <a:effectLst/>
                          <a:latin typeface="Times New Roman" panose="02020603050405020304" pitchFamily="18" charset="0"/>
                          <a:ea typeface="Times New Roman" panose="02020603050405020304" pitchFamily="18" charset="0"/>
                          <a:cs typeface="Times New Roman" panose="02020603050405020304" pitchFamily="18" charset="0"/>
                        </a:rPr>
                        <a:t>LMR </a:t>
                      </a:r>
                      <a:r>
                        <a:rPr lang="en-US" sz="1100" kern="100" spc="-10">
                          <a:effectLst/>
                          <a:latin typeface="Times New Roman" panose="02020603050405020304" pitchFamily="18" charset="0"/>
                          <a:ea typeface="DengXian" panose="02010600030101010101" pitchFamily="2" charset="-122"/>
                          <a:cs typeface="Times New Roman" panose="02020603050405020304" pitchFamily="18" charset="0"/>
                        </a:rPr>
                        <a:t>(p)</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spc="-10">
                          <a:effectLst/>
                          <a:latin typeface="Times New Roman" panose="02020603050405020304" pitchFamily="18" charset="0"/>
                          <a:ea typeface="Times New Roman" panose="02020603050405020304" pitchFamily="18" charset="0"/>
                          <a:cs typeface="Times New Roman" panose="02020603050405020304" pitchFamily="18" charset="0"/>
                        </a:rPr>
                        <a:t>BLRT (p)</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spc="-5">
                          <a:effectLst/>
                          <a:latin typeface="Times New Roman" panose="02020603050405020304" pitchFamily="18" charset="0"/>
                          <a:ea typeface="Times New Roman" panose="02020603050405020304" pitchFamily="18" charset="0"/>
                          <a:cs typeface="Times New Roman" panose="02020603050405020304" pitchFamily="18" charset="0"/>
                        </a:rPr>
                        <a:t>Entropy</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spc="-5">
                          <a:effectLst/>
                          <a:latin typeface="Times New Roman" panose="02020603050405020304" pitchFamily="18" charset="0"/>
                          <a:ea typeface="Times New Roman" panose="02020603050405020304" pitchFamily="18" charset="0"/>
                          <a:cs typeface="Times New Roman" panose="02020603050405020304" pitchFamily="18" charset="0"/>
                        </a:rPr>
                        <a:t>Category probability</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spc="-5">
                          <a:effectLst/>
                          <a:latin typeface="Times New Roman" panose="02020603050405020304" pitchFamily="18" charset="0"/>
                          <a:ea typeface="Times New Roman" panose="02020603050405020304" pitchFamily="18" charset="0"/>
                          <a:cs typeface="Times New Roman" panose="02020603050405020304" pitchFamily="18" charset="0"/>
                        </a:rPr>
                        <a:t>Case number</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8399059"/>
                  </a:ext>
                </a:extLst>
              </a:tr>
              <a:tr h="215900">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11530.545</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11601.652</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11550.854</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629</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26241315"/>
                  </a:ext>
                </a:extLst>
              </a:tr>
              <a:tr h="215900">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9718.499</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9865.155</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9760.384</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0.880</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0.541/0.459</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340/289</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2768332262"/>
                  </a:ext>
                </a:extLst>
              </a:tr>
              <a:tr h="215900">
                <a:tc>
                  <a:txBody>
                    <a:bodyPr/>
                    <a:lstStyle/>
                    <a:p>
                      <a:pPr algn="ctr" eaLnBrk="0" hangingPunct="0">
                        <a:buNone/>
                      </a:pPr>
                      <a:r>
                        <a:rPr lang="en-US" sz="1100" b="1" kern="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b="1" kern="100">
                          <a:effectLst/>
                          <a:latin typeface="Times New Roman" panose="02020603050405020304" pitchFamily="18" charset="0"/>
                          <a:ea typeface="Times New Roman" panose="02020603050405020304" pitchFamily="18" charset="0"/>
                          <a:cs typeface="Times New Roman" panose="02020603050405020304" pitchFamily="18" charset="0"/>
                        </a:rPr>
                        <a:t>9422.066</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b="1" kern="100">
                          <a:effectLst/>
                          <a:latin typeface="Times New Roman" panose="02020603050405020304" pitchFamily="18" charset="0"/>
                          <a:ea typeface="Times New Roman" panose="02020603050405020304" pitchFamily="18" charset="0"/>
                          <a:cs typeface="Times New Roman" panose="02020603050405020304" pitchFamily="18" charset="0"/>
                        </a:rPr>
                        <a:t>9644.273</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b="1" kern="100" dirty="0">
                          <a:effectLst/>
                          <a:latin typeface="Times New Roman" panose="02020603050405020304" pitchFamily="18" charset="0"/>
                          <a:ea typeface="Times New Roman" panose="02020603050405020304" pitchFamily="18" charset="0"/>
                          <a:cs typeface="Times New Roman" panose="02020603050405020304" pitchFamily="18" charset="0"/>
                        </a:rPr>
                        <a:t>9485.529</a:t>
                      </a:r>
                      <a:endParaRPr lang="en-US"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b="1" kern="100">
                          <a:effectLst/>
                          <a:latin typeface="Times New Roman" panose="02020603050405020304" pitchFamily="18" charset="0"/>
                          <a:ea typeface="Times New Roman" panose="02020603050405020304" pitchFamily="18" charset="0"/>
                          <a:cs typeface="Times New Roman" panose="02020603050405020304" pitchFamily="18" charset="0"/>
                        </a:rPr>
                        <a:t>0.036</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b="1" kern="100">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b="1" kern="100">
                          <a:effectLst/>
                          <a:latin typeface="Times New Roman" panose="02020603050405020304" pitchFamily="18" charset="0"/>
                          <a:ea typeface="Times New Roman" panose="02020603050405020304" pitchFamily="18" charset="0"/>
                          <a:cs typeface="Times New Roman" panose="02020603050405020304" pitchFamily="18" charset="0"/>
                        </a:rPr>
                        <a:t>0.833</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b="1" kern="100">
                          <a:effectLst/>
                          <a:latin typeface="Times New Roman" panose="02020603050405020304" pitchFamily="18" charset="0"/>
                          <a:ea typeface="Times New Roman" panose="02020603050405020304" pitchFamily="18" charset="0"/>
                          <a:cs typeface="Times New Roman" panose="02020603050405020304" pitchFamily="18" charset="0"/>
                        </a:rPr>
                        <a:t>0.361/0.409/0.231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b="1" kern="1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227/257/145</a:t>
                      </a:r>
                      <a:endParaRPr lang="en-US" sz="200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862639202"/>
                  </a:ext>
                </a:extLst>
              </a:tr>
              <a:tr h="215900">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9355.585</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9653.342</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9440.625</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0.063</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0.794</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0.192/0.378/0.221/0.208</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121/238/139/131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61106719"/>
                  </a:ext>
                </a:extLst>
              </a:tr>
              <a:tr h="215900">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9322.148</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9695.455</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9428.765</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0.084</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0.809</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0.232/0.135/0.122/0.320/0.191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146/85/77/201/120</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3206459201"/>
                  </a:ext>
                </a:extLst>
              </a:tr>
              <a:tr h="215900">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9305.102</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9753.959</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9433.296</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0.282</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0.823</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0.052/0.293/0.110/0.159/0.245/0.141</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eaLnBrk="0" hangingPunct="0">
                        <a:buNone/>
                      </a:pPr>
                      <a:r>
                        <a:rPr lang="en-US" sz="1100" kern="100">
                          <a:effectLst/>
                          <a:latin typeface="Times New Roman" panose="02020603050405020304" pitchFamily="18" charset="0"/>
                          <a:ea typeface="Times New Roman" panose="02020603050405020304" pitchFamily="18" charset="0"/>
                          <a:cs typeface="Times New Roman" panose="02020603050405020304" pitchFamily="18" charset="0"/>
                        </a:rPr>
                        <a:t>33/184/69/100/154/89</a:t>
                      </a:r>
                      <a:endParaRPr lang="en-US"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1864643"/>
                  </a:ext>
                </a:extLst>
              </a:tr>
              <a:tr h="399415">
                <a:tc gridSpan="9">
                  <a:txBody>
                    <a:bodyPr/>
                    <a:lstStyle/>
                    <a:p>
                      <a:pPr algn="l" eaLnBrk="0" hangingPunct="0">
                        <a:buNone/>
                      </a:pPr>
                      <a:r>
                        <a:rPr lang="en-US" sz="1100" i="1" kern="100" dirty="0">
                          <a:effectLst/>
                          <a:latin typeface="Times New Roman" panose="02020603050405020304" pitchFamily="18" charset="0"/>
                          <a:ea typeface="Times New Roman" panose="02020603050405020304" pitchFamily="18" charset="0"/>
                          <a:cs typeface="Times New Roman" panose="02020603050405020304" pitchFamily="18" charset="0"/>
                        </a:rPr>
                        <a:t>Notes: AIC: </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Akaike information criterion, </a:t>
                      </a:r>
                      <a:r>
                        <a:rPr lang="en-US" sz="1100" i="1" kern="100" dirty="0">
                          <a:effectLst/>
                          <a:latin typeface="Times New Roman" panose="02020603050405020304" pitchFamily="18" charset="0"/>
                          <a:ea typeface="Times New Roman" panose="02020603050405020304" pitchFamily="18" charset="0"/>
                          <a:cs typeface="Times New Roman" panose="02020603050405020304" pitchFamily="18" charset="0"/>
                        </a:rPr>
                        <a:t>BIC:</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Bayesian information criterion, </a:t>
                      </a:r>
                      <a:r>
                        <a:rPr lang="en-US" sz="11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aBIC</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adjusted Bayesian Information Criterion; </a:t>
                      </a:r>
                      <a:r>
                        <a:rPr lang="en-US" sz="1100" i="1" kern="100" dirty="0">
                          <a:effectLst/>
                          <a:latin typeface="Times New Roman" panose="02020603050405020304" pitchFamily="18" charset="0"/>
                          <a:ea typeface="Times New Roman" panose="02020603050405020304" pitchFamily="18" charset="0"/>
                          <a:cs typeface="Times New Roman" panose="02020603050405020304" pitchFamily="18" charset="0"/>
                        </a:rPr>
                        <a:t>LMR: </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Lo-Mendell-Rubin likelihood ratio test</a:t>
                      </a:r>
                      <a:r>
                        <a:rPr lang="en-US" sz="1100" i="1" kern="100" dirty="0">
                          <a:effectLst/>
                          <a:latin typeface="Times New Roman" panose="02020603050405020304" pitchFamily="18" charset="0"/>
                          <a:ea typeface="Times New Roman" panose="02020603050405020304" pitchFamily="18" charset="0"/>
                          <a:cs typeface="Times New Roman" panose="02020603050405020304" pitchFamily="18" charset="0"/>
                        </a:rPr>
                        <a:t>, BLRT: </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bootstrap likelihood ratio test</a:t>
                      </a:r>
                      <a:endParaRPr lang="en-US"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3131448429"/>
                  </a:ext>
                </a:extLst>
              </a:tr>
            </a:tbl>
          </a:graphicData>
        </a:graphic>
      </p:graphicFrame>
    </p:spTree>
    <p:extLst>
      <p:ext uri="{BB962C8B-B14F-4D97-AF65-F5344CB8AC3E}">
        <p14:creationId xmlns:p14="http://schemas.microsoft.com/office/powerpoint/2010/main" val="170848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8B94FA2C-BB67-D3DE-0EAA-5D00FFFE58E9}"/>
            </a:ext>
          </a:extLst>
        </p:cNvPr>
        <p:cNvGrpSpPr/>
        <p:nvPr/>
      </p:nvGrpSpPr>
      <p:grpSpPr>
        <a:xfrm>
          <a:off x="0" y="0"/>
          <a:ext cx="0" cy="0"/>
          <a:chOff x="0" y="0"/>
          <a:chExt cx="0" cy="0"/>
        </a:xfrm>
      </p:grpSpPr>
      <p:sp>
        <p:nvSpPr>
          <p:cNvPr id="250" name="Google Shape;250;p41">
            <a:extLst>
              <a:ext uri="{FF2B5EF4-FFF2-40B4-BE49-F238E27FC236}">
                <a16:creationId xmlns:a16="http://schemas.microsoft.com/office/drawing/2014/main" id="{DFF549A4-4CFF-CBBF-E384-89DB0E392380}"/>
              </a:ext>
            </a:extLst>
          </p:cNvPr>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800" b="1" dirty="0">
                <a:effectLst/>
                <a:ea typeface="DengXian" panose="02010600030101010101" pitchFamily="2" charset="-122"/>
                <a:cs typeface="Times New Roman" panose="02020603050405020304" pitchFamily="18" charset="0"/>
              </a:rPr>
              <a:t>3. </a:t>
            </a:r>
            <a:r>
              <a:rPr lang="zh-TW" altLang="en-US" sz="2800" b="1" dirty="0">
                <a:effectLst/>
                <a:ea typeface="DengXian" panose="02010600030101010101" pitchFamily="2" charset="-122"/>
                <a:cs typeface="Times New Roman" panose="02020603050405020304" pitchFamily="18" charset="0"/>
              </a:rPr>
              <a:t>兒童及青少年生活匱乏狀況潛在類型分析結果</a:t>
            </a:r>
            <a:endParaRPr lang="en-US" b="1" dirty="0"/>
          </a:p>
        </p:txBody>
      </p:sp>
      <p:grpSp>
        <p:nvGrpSpPr>
          <p:cNvPr id="7" name="群組 6">
            <a:extLst>
              <a:ext uri="{FF2B5EF4-FFF2-40B4-BE49-F238E27FC236}">
                <a16:creationId xmlns:a16="http://schemas.microsoft.com/office/drawing/2014/main" id="{ACC0CEE6-97BA-15F1-09D1-339D8D25E9C8}"/>
              </a:ext>
            </a:extLst>
          </p:cNvPr>
          <p:cNvGrpSpPr/>
          <p:nvPr/>
        </p:nvGrpSpPr>
        <p:grpSpPr>
          <a:xfrm>
            <a:off x="796516" y="1442698"/>
            <a:ext cx="7550968" cy="3248571"/>
            <a:chOff x="796516" y="1442698"/>
            <a:chExt cx="7550968" cy="3248571"/>
          </a:xfrm>
        </p:grpSpPr>
        <p:pic>
          <p:nvPicPr>
            <p:cNvPr id="4" name="圖片 3">
              <a:extLst>
                <a:ext uri="{FF2B5EF4-FFF2-40B4-BE49-F238E27FC236}">
                  <a16:creationId xmlns:a16="http://schemas.microsoft.com/office/drawing/2014/main" id="{53E5AC3D-F063-F1D8-39AD-0C0232841368}"/>
                </a:ext>
              </a:extLst>
            </p:cNvPr>
            <p:cNvPicPr>
              <a:picLocks noChangeAspect="1"/>
            </p:cNvPicPr>
            <p:nvPr/>
          </p:nvPicPr>
          <p:blipFill>
            <a:blip r:embed="rId3"/>
            <a:stretch>
              <a:fillRect/>
            </a:stretch>
          </p:blipFill>
          <p:spPr>
            <a:xfrm>
              <a:off x="796516" y="1442698"/>
              <a:ext cx="7550968" cy="3248571"/>
            </a:xfrm>
            <a:prstGeom prst="rect">
              <a:avLst/>
            </a:prstGeom>
          </p:spPr>
        </p:pic>
        <p:pic>
          <p:nvPicPr>
            <p:cNvPr id="6" name="圖片 5">
              <a:extLst>
                <a:ext uri="{FF2B5EF4-FFF2-40B4-BE49-F238E27FC236}">
                  <a16:creationId xmlns:a16="http://schemas.microsoft.com/office/drawing/2014/main" id="{125D395C-AD95-6ABB-B94E-28A1C48E694C}"/>
                </a:ext>
              </a:extLst>
            </p:cNvPr>
            <p:cNvPicPr>
              <a:picLocks noChangeAspect="1"/>
            </p:cNvPicPr>
            <p:nvPr/>
          </p:nvPicPr>
          <p:blipFill>
            <a:blip r:embed="rId4"/>
            <a:stretch>
              <a:fillRect/>
            </a:stretch>
          </p:blipFill>
          <p:spPr>
            <a:xfrm>
              <a:off x="1983877" y="4007644"/>
              <a:ext cx="6363607" cy="600855"/>
            </a:xfrm>
            <a:prstGeom prst="rect">
              <a:avLst/>
            </a:prstGeom>
          </p:spPr>
        </p:pic>
      </p:grpSp>
    </p:spTree>
    <p:extLst>
      <p:ext uri="{BB962C8B-B14F-4D97-AF65-F5344CB8AC3E}">
        <p14:creationId xmlns:p14="http://schemas.microsoft.com/office/powerpoint/2010/main" val="2052870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D4081675-8623-EAE5-C736-F3DE2BC8B126}"/>
            </a:ext>
          </a:extLst>
        </p:cNvPr>
        <p:cNvGrpSpPr/>
        <p:nvPr/>
      </p:nvGrpSpPr>
      <p:grpSpPr>
        <a:xfrm>
          <a:off x="0" y="0"/>
          <a:ext cx="0" cy="0"/>
          <a:chOff x="0" y="0"/>
          <a:chExt cx="0" cy="0"/>
        </a:xfrm>
      </p:grpSpPr>
      <p:sp>
        <p:nvSpPr>
          <p:cNvPr id="249" name="Google Shape;249;p41">
            <a:extLst>
              <a:ext uri="{FF2B5EF4-FFF2-40B4-BE49-F238E27FC236}">
                <a16:creationId xmlns:a16="http://schemas.microsoft.com/office/drawing/2014/main" id="{C0DEF9A0-825B-0767-3058-EA33613599A5}"/>
              </a:ext>
            </a:extLst>
          </p:cNvPr>
          <p:cNvSpPr txBox="1">
            <a:spLocks noGrp="1"/>
          </p:cNvSpPr>
          <p:nvPr>
            <p:ph type="subTitle" idx="1"/>
          </p:nvPr>
        </p:nvSpPr>
        <p:spPr>
          <a:xfrm>
            <a:off x="715101" y="1217902"/>
            <a:ext cx="7358542" cy="30917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altLang="zh-CN" sz="1800" dirty="0">
                <a:latin typeface="DengXian" panose="02010600030101010101" pitchFamily="2" charset="-122"/>
                <a:ea typeface="DengXian" panose="02010600030101010101" pitchFamily="2" charset="-122"/>
              </a:rPr>
              <a:t>1.</a:t>
            </a:r>
            <a:r>
              <a:rPr lang="zh-TW" altLang="en-US" sz="1800" dirty="0">
                <a:latin typeface="DengXian" panose="02010600030101010101" pitchFamily="2" charset="-122"/>
                <a:ea typeface="DengXian" panose="02010600030101010101" pitchFamily="2" charset="-122"/>
              </a:rPr>
              <a:t>「資源較充足群組（</a:t>
            </a:r>
            <a:r>
              <a:rPr lang="en-US" altLang="zh-TW" sz="1800" dirty="0">
                <a:latin typeface="DengXian" panose="02010600030101010101" pitchFamily="2" charset="-122"/>
                <a:ea typeface="DengXian" panose="02010600030101010101" pitchFamily="2" charset="-122"/>
              </a:rPr>
              <a:t>relative affluent</a:t>
            </a:r>
            <a:r>
              <a:rPr lang="zh-TW" altLang="en-US" sz="1800" dirty="0">
                <a:latin typeface="DengXian" panose="02010600030101010101" pitchFamily="2" charset="-122"/>
                <a:ea typeface="DengXian" panose="02010600030101010101" pitchFamily="2" charset="-122"/>
              </a:rPr>
              <a:t>）」，佔總樣本的約三分之一（</a:t>
            </a:r>
            <a:r>
              <a:rPr lang="en-US" altLang="zh-TW" sz="1800" dirty="0">
                <a:latin typeface="DengXian" panose="02010600030101010101" pitchFamily="2" charset="-122"/>
                <a:ea typeface="DengXian" panose="02010600030101010101" pitchFamily="2" charset="-122"/>
              </a:rPr>
              <a:t>36.1%</a:t>
            </a:r>
            <a:r>
              <a:rPr lang="zh-TW" altLang="en-US" sz="1800" dirty="0">
                <a:latin typeface="DengXian" panose="02010600030101010101" pitchFamily="2" charset="-122"/>
                <a:ea typeface="DengXian" panose="02010600030101010101" pitchFamily="2" charset="-122"/>
              </a:rPr>
              <a:t>）。此群組在多數生活資源指標中均表現良好。其生活條件相對穩定，具備基本的經濟應變能力與參與感。</a:t>
            </a:r>
            <a:endParaRPr lang="en-US" altLang="zh-TW" sz="1800" dirty="0">
              <a:latin typeface="DengXian" panose="02010600030101010101" pitchFamily="2" charset="-122"/>
              <a:ea typeface="DengXian" panose="02010600030101010101" pitchFamily="2" charset="-122"/>
            </a:endParaRPr>
          </a:p>
          <a:p>
            <a:pPr marL="0" lvl="0" indent="0" algn="l" rtl="0">
              <a:spcBef>
                <a:spcPts val="0"/>
              </a:spcBef>
              <a:spcAft>
                <a:spcPts val="0"/>
              </a:spcAft>
            </a:pPr>
            <a:endParaRPr lang="en-US" altLang="zh-TW" sz="1800" dirty="0">
              <a:latin typeface="DengXian" panose="02010600030101010101" pitchFamily="2" charset="-122"/>
              <a:ea typeface="DengXian" panose="02010600030101010101" pitchFamily="2" charset="-122"/>
            </a:endParaRPr>
          </a:p>
          <a:p>
            <a:pPr marL="0" lvl="0" indent="0" algn="l" rtl="0">
              <a:spcBef>
                <a:spcPts val="0"/>
              </a:spcBef>
              <a:spcAft>
                <a:spcPts val="0"/>
              </a:spcAft>
            </a:pPr>
            <a:r>
              <a:rPr lang="en-US" altLang="zh-CN" sz="1800" dirty="0">
                <a:latin typeface="DengXian" panose="02010600030101010101" pitchFamily="2" charset="-122"/>
                <a:ea typeface="DengXian" panose="02010600030101010101" pitchFamily="2" charset="-122"/>
              </a:rPr>
              <a:t>2.</a:t>
            </a:r>
            <a:r>
              <a:rPr lang="zh-TW" altLang="en-US" sz="1800" dirty="0">
                <a:latin typeface="DengXian" panose="02010600030101010101" pitchFamily="2" charset="-122"/>
                <a:ea typeface="DengXian" panose="02010600030101010101" pitchFamily="2" charset="-122"/>
              </a:rPr>
              <a:t>「低匱乏群組（</a:t>
            </a:r>
            <a:r>
              <a:rPr lang="en-US" altLang="zh-TW" sz="1800" dirty="0">
                <a:latin typeface="DengXian" panose="02010600030101010101" pitchFamily="2" charset="-122"/>
                <a:ea typeface="DengXian" panose="02010600030101010101" pitchFamily="2" charset="-122"/>
              </a:rPr>
              <a:t>low deprivation</a:t>
            </a:r>
            <a:r>
              <a:rPr lang="zh-TW" altLang="en-US" sz="1800" dirty="0">
                <a:latin typeface="DengXian" panose="02010600030101010101" pitchFamily="2" charset="-122"/>
                <a:ea typeface="DengXian" panose="02010600030101010101" pitchFamily="2" charset="-122"/>
              </a:rPr>
              <a:t>）」，佔樣本 </a:t>
            </a:r>
            <a:r>
              <a:rPr lang="en-US" altLang="zh-TW" sz="1800" dirty="0">
                <a:latin typeface="DengXian" panose="02010600030101010101" pitchFamily="2" charset="-122"/>
                <a:ea typeface="DengXian" panose="02010600030101010101" pitchFamily="2" charset="-122"/>
              </a:rPr>
              <a:t>40.9%</a:t>
            </a:r>
            <a:r>
              <a:rPr lang="zh-TW" altLang="en-US" sz="1800" dirty="0">
                <a:latin typeface="DengXian" panose="02010600030101010101" pitchFamily="2" charset="-122"/>
                <a:ea typeface="DengXian" panose="02010600030101010101" pitchFamily="2" charset="-122"/>
              </a:rPr>
              <a:t>。該群組在物質資源方面仍能維持一定條件，然而在非基本資源上則出現明顯限制。此群組的生活條件介於穩定與剝奪之間，顯示其家庭可能具備部分資源，但缺乏穩定的支持機制，導致兒童在社會參與與學習擴展方面機會受限。</a:t>
            </a:r>
            <a:endParaRPr lang="en-US" altLang="zh-TW" sz="1800" dirty="0">
              <a:latin typeface="DengXian" panose="02010600030101010101" pitchFamily="2" charset="-122"/>
              <a:ea typeface="DengXian" panose="02010600030101010101" pitchFamily="2" charset="-122"/>
            </a:endParaRPr>
          </a:p>
          <a:p>
            <a:pPr marL="0" lvl="0" indent="0" algn="l" rtl="0">
              <a:spcBef>
                <a:spcPts val="0"/>
              </a:spcBef>
              <a:spcAft>
                <a:spcPts val="0"/>
              </a:spcAft>
            </a:pPr>
            <a:endParaRPr lang="en-US" altLang="zh-TW" sz="1800" dirty="0">
              <a:latin typeface="DengXian" panose="02010600030101010101" pitchFamily="2" charset="-122"/>
              <a:ea typeface="DengXian" panose="02010600030101010101" pitchFamily="2" charset="-122"/>
            </a:endParaRPr>
          </a:p>
          <a:p>
            <a:pPr marL="0" lvl="0" indent="0" algn="l" rtl="0">
              <a:spcBef>
                <a:spcPts val="0"/>
              </a:spcBef>
              <a:spcAft>
                <a:spcPts val="0"/>
              </a:spcAft>
            </a:pPr>
            <a:r>
              <a:rPr lang="en-US" altLang="zh-CN" sz="1800" dirty="0">
                <a:latin typeface="DengXian" panose="02010600030101010101" pitchFamily="2" charset="-122"/>
                <a:ea typeface="DengXian" panose="02010600030101010101" pitchFamily="2" charset="-122"/>
              </a:rPr>
              <a:t>3.</a:t>
            </a:r>
            <a:r>
              <a:rPr lang="zh-TW" altLang="en-US" sz="1800" dirty="0">
                <a:latin typeface="DengXian" panose="02010600030101010101" pitchFamily="2" charset="-122"/>
                <a:ea typeface="DengXian" panose="02010600030101010101" pitchFamily="2" charset="-122"/>
              </a:rPr>
              <a:t> 「高匱乏群組（</a:t>
            </a:r>
            <a:r>
              <a:rPr lang="en-US" altLang="zh-TW" sz="1800" dirty="0">
                <a:latin typeface="DengXian" panose="02010600030101010101" pitchFamily="2" charset="-122"/>
                <a:ea typeface="DengXian" panose="02010600030101010101" pitchFamily="2" charset="-122"/>
              </a:rPr>
              <a:t>high deprivation</a:t>
            </a:r>
            <a:r>
              <a:rPr lang="zh-TW" altLang="en-US" sz="1800" dirty="0">
                <a:latin typeface="DengXian" panose="02010600030101010101" pitchFamily="2" charset="-122"/>
                <a:ea typeface="DengXian" panose="02010600030101010101" pitchFamily="2" charset="-122"/>
              </a:rPr>
              <a:t>）」，佔樣本 </a:t>
            </a:r>
            <a:r>
              <a:rPr lang="en-US" altLang="zh-TW" sz="1800" dirty="0">
                <a:latin typeface="DengXian" panose="02010600030101010101" pitchFamily="2" charset="-122"/>
                <a:ea typeface="DengXian" panose="02010600030101010101" pitchFamily="2" charset="-122"/>
              </a:rPr>
              <a:t>23.1%</a:t>
            </a:r>
            <a:r>
              <a:rPr lang="zh-TW" altLang="en-US" sz="1800" dirty="0">
                <a:latin typeface="DengXian" panose="02010600030101010101" pitchFamily="2" charset="-122"/>
                <a:ea typeface="DengXian" panose="02010600030101010101" pitchFamily="2" charset="-122"/>
              </a:rPr>
              <a:t>，為最脆弱的一群。此類型的兒童生活在高度資源受限的環境中，反映出其家庭可能正承受多重社會與經濟劣勢，嚴重限制其基本生活品質與發展機會。</a:t>
            </a:r>
            <a:endParaRPr lang="en-US" sz="1800" dirty="0">
              <a:latin typeface="DengXian" panose="02010600030101010101" pitchFamily="2" charset="-122"/>
              <a:ea typeface="DengXian" panose="02010600030101010101" pitchFamily="2" charset="-122"/>
            </a:endParaRPr>
          </a:p>
        </p:txBody>
      </p:sp>
      <p:sp>
        <p:nvSpPr>
          <p:cNvPr id="250" name="Google Shape;250;p41">
            <a:extLst>
              <a:ext uri="{FF2B5EF4-FFF2-40B4-BE49-F238E27FC236}">
                <a16:creationId xmlns:a16="http://schemas.microsoft.com/office/drawing/2014/main" id="{DEE0504E-4AFB-D6B9-A030-5C7D6999E4FA}"/>
              </a:ext>
            </a:extLst>
          </p:cNvPr>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800" b="1" dirty="0">
                <a:effectLst/>
                <a:ea typeface="DengXian" panose="02010600030101010101" pitchFamily="2" charset="-122"/>
                <a:cs typeface="Times New Roman" panose="02020603050405020304" pitchFamily="18" charset="0"/>
              </a:rPr>
              <a:t>3. </a:t>
            </a:r>
            <a:r>
              <a:rPr lang="zh-TW" altLang="en-US" sz="2800" b="1" dirty="0">
                <a:effectLst/>
                <a:ea typeface="DengXian" panose="02010600030101010101" pitchFamily="2" charset="-122"/>
                <a:cs typeface="Times New Roman" panose="02020603050405020304" pitchFamily="18" charset="0"/>
              </a:rPr>
              <a:t>兒童及青少年生活匱乏狀況潛在類型分析結果</a:t>
            </a:r>
            <a:endParaRPr lang="en-US" b="1" dirty="0"/>
          </a:p>
        </p:txBody>
      </p:sp>
    </p:spTree>
    <p:extLst>
      <p:ext uri="{BB962C8B-B14F-4D97-AF65-F5344CB8AC3E}">
        <p14:creationId xmlns:p14="http://schemas.microsoft.com/office/powerpoint/2010/main" val="354832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0B53EC81-1214-E99F-8CB3-F8D9EBDB7073}"/>
            </a:ext>
          </a:extLst>
        </p:cNvPr>
        <p:cNvGrpSpPr/>
        <p:nvPr/>
      </p:nvGrpSpPr>
      <p:grpSpPr>
        <a:xfrm>
          <a:off x="0" y="0"/>
          <a:ext cx="0" cy="0"/>
          <a:chOff x="0" y="0"/>
          <a:chExt cx="0" cy="0"/>
        </a:xfrm>
      </p:grpSpPr>
      <p:sp>
        <p:nvSpPr>
          <p:cNvPr id="249" name="Google Shape;249;p41">
            <a:extLst>
              <a:ext uri="{FF2B5EF4-FFF2-40B4-BE49-F238E27FC236}">
                <a16:creationId xmlns:a16="http://schemas.microsoft.com/office/drawing/2014/main" id="{7899CDA6-1B95-5168-91BA-A83E25E08CA0}"/>
              </a:ext>
            </a:extLst>
          </p:cNvPr>
          <p:cNvSpPr txBox="1">
            <a:spLocks noGrp="1"/>
          </p:cNvSpPr>
          <p:nvPr>
            <p:ph type="subTitle" idx="1"/>
          </p:nvPr>
        </p:nvSpPr>
        <p:spPr>
          <a:xfrm>
            <a:off x="715101" y="1653871"/>
            <a:ext cx="7358542" cy="2655736"/>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 為進一步釐清家庭背景與兒童生活匱乏之間的關聯性，本研究以潛在類型分析所識別的三類兒童群組類型為依變項，探討各類家庭因素對於兒童進入低匱乏或高匱乏群組的影響。</a:t>
            </a:r>
          </a:p>
        </p:txBody>
      </p:sp>
      <p:sp>
        <p:nvSpPr>
          <p:cNvPr id="250" name="Google Shape;250;p41">
            <a:extLst>
              <a:ext uri="{FF2B5EF4-FFF2-40B4-BE49-F238E27FC236}">
                <a16:creationId xmlns:a16="http://schemas.microsoft.com/office/drawing/2014/main" id="{98F3702C-4211-7942-4D24-A123F4FBB588}"/>
              </a:ext>
            </a:extLst>
          </p:cNvPr>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400" b="1" dirty="0">
                <a:effectLst/>
                <a:ea typeface="DengXian" panose="02010600030101010101" pitchFamily="2" charset="-122"/>
                <a:cs typeface="Times New Roman" panose="02020603050405020304" pitchFamily="18" charset="0"/>
              </a:rPr>
              <a:t>4. </a:t>
            </a:r>
            <a:r>
              <a:rPr lang="zh-TW" altLang="en-US" sz="2400" b="1" dirty="0">
                <a:effectLst/>
                <a:ea typeface="DengXian" panose="02010600030101010101" pitchFamily="2" charset="-122"/>
                <a:cs typeface="Times New Roman" panose="02020603050405020304" pitchFamily="18" charset="0"/>
              </a:rPr>
              <a:t>兒童及青少年家庭狀況與生活匱乏之邏輯迴歸分析</a:t>
            </a:r>
            <a:endParaRPr lang="en-US" sz="2400" b="1" dirty="0"/>
          </a:p>
        </p:txBody>
      </p:sp>
    </p:spTree>
    <p:extLst>
      <p:ext uri="{BB962C8B-B14F-4D97-AF65-F5344CB8AC3E}">
        <p14:creationId xmlns:p14="http://schemas.microsoft.com/office/powerpoint/2010/main" val="401572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287E78DD-DD2F-8B9C-1661-74FC6057EDA3}"/>
            </a:ext>
          </a:extLst>
        </p:cNvPr>
        <p:cNvGrpSpPr/>
        <p:nvPr/>
      </p:nvGrpSpPr>
      <p:grpSpPr>
        <a:xfrm>
          <a:off x="0" y="0"/>
          <a:ext cx="0" cy="0"/>
          <a:chOff x="0" y="0"/>
          <a:chExt cx="0" cy="0"/>
        </a:xfrm>
      </p:grpSpPr>
      <p:sp>
        <p:nvSpPr>
          <p:cNvPr id="250" name="Google Shape;250;p41">
            <a:extLst>
              <a:ext uri="{FF2B5EF4-FFF2-40B4-BE49-F238E27FC236}">
                <a16:creationId xmlns:a16="http://schemas.microsoft.com/office/drawing/2014/main" id="{957C0061-104B-E3A3-54D7-6550BD7AC2BC}"/>
              </a:ext>
            </a:extLst>
          </p:cNvPr>
          <p:cNvSpPr txBox="1">
            <a:spLocks noGrp="1"/>
          </p:cNvSpPr>
          <p:nvPr>
            <p:ph type="title"/>
          </p:nvPr>
        </p:nvSpPr>
        <p:spPr>
          <a:xfrm>
            <a:off x="715100" y="97678"/>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2400" b="1" dirty="0">
                <a:effectLst/>
                <a:ea typeface="DengXian" panose="02010600030101010101" pitchFamily="2" charset="-122"/>
                <a:cs typeface="Times New Roman" panose="02020603050405020304" pitchFamily="18" charset="0"/>
              </a:rPr>
              <a:t>4. </a:t>
            </a:r>
            <a:r>
              <a:rPr lang="zh-TW" altLang="en-US" sz="2400" b="1" dirty="0">
                <a:effectLst/>
                <a:ea typeface="DengXian" panose="02010600030101010101" pitchFamily="2" charset="-122"/>
                <a:cs typeface="Times New Roman" panose="02020603050405020304" pitchFamily="18" charset="0"/>
              </a:rPr>
              <a:t>兒童及青少年家庭狀況與生活匱乏之邏輯迴歸分析</a:t>
            </a:r>
            <a:endParaRPr lang="en-US" sz="2400" b="1" dirty="0"/>
          </a:p>
        </p:txBody>
      </p:sp>
      <p:graphicFrame>
        <p:nvGraphicFramePr>
          <p:cNvPr id="4" name="表格 3">
            <a:extLst>
              <a:ext uri="{FF2B5EF4-FFF2-40B4-BE49-F238E27FC236}">
                <a16:creationId xmlns:a16="http://schemas.microsoft.com/office/drawing/2014/main" id="{D9D8C82E-1DD7-FB00-9360-ACE45EECC9D1}"/>
              </a:ext>
            </a:extLst>
          </p:cNvPr>
          <p:cNvGraphicFramePr>
            <a:graphicFrameLocks noGrp="1"/>
          </p:cNvGraphicFramePr>
          <p:nvPr>
            <p:extLst>
              <p:ext uri="{D42A27DB-BD31-4B8C-83A1-F6EECF244321}">
                <p14:modId xmlns:p14="http://schemas.microsoft.com/office/powerpoint/2010/main" val="2210385165"/>
              </p:ext>
            </p:extLst>
          </p:nvPr>
        </p:nvGraphicFramePr>
        <p:xfrm>
          <a:off x="604040" y="803413"/>
          <a:ext cx="7625560" cy="4114800"/>
        </p:xfrm>
        <a:graphic>
          <a:graphicData uri="http://schemas.openxmlformats.org/drawingml/2006/table">
            <a:tbl>
              <a:tblPr firstRow="1" firstCol="1" bandRow="1"/>
              <a:tblGrid>
                <a:gridCol w="1906390">
                  <a:extLst>
                    <a:ext uri="{9D8B030D-6E8A-4147-A177-3AD203B41FA5}">
                      <a16:colId xmlns:a16="http://schemas.microsoft.com/office/drawing/2014/main" val="96981814"/>
                    </a:ext>
                  </a:extLst>
                </a:gridCol>
                <a:gridCol w="1906390">
                  <a:extLst>
                    <a:ext uri="{9D8B030D-6E8A-4147-A177-3AD203B41FA5}">
                      <a16:colId xmlns:a16="http://schemas.microsoft.com/office/drawing/2014/main" val="3435400361"/>
                    </a:ext>
                  </a:extLst>
                </a:gridCol>
                <a:gridCol w="1906390">
                  <a:extLst>
                    <a:ext uri="{9D8B030D-6E8A-4147-A177-3AD203B41FA5}">
                      <a16:colId xmlns:a16="http://schemas.microsoft.com/office/drawing/2014/main" val="2686706217"/>
                    </a:ext>
                  </a:extLst>
                </a:gridCol>
                <a:gridCol w="1906390">
                  <a:extLst>
                    <a:ext uri="{9D8B030D-6E8A-4147-A177-3AD203B41FA5}">
                      <a16:colId xmlns:a16="http://schemas.microsoft.com/office/drawing/2014/main" val="3886807111"/>
                    </a:ext>
                  </a:extLst>
                </a:gridCol>
              </a:tblGrid>
              <a:tr h="111412">
                <a:tc gridSpan="4">
                  <a:txBody>
                    <a:bodyPr/>
                    <a:lstStyle/>
                    <a:p>
                      <a:pPr algn="just">
                        <a:buNone/>
                      </a:pPr>
                      <a:r>
                        <a:rPr lang="en-US" sz="1000" b="1" kern="100" dirty="0">
                          <a:effectLst/>
                          <a:latin typeface="Times New Roman" panose="02020603050405020304" pitchFamily="18" charset="0"/>
                          <a:ea typeface="DengXian" panose="02010600030101010101" pitchFamily="2" charset="-122"/>
                          <a:cs typeface="Times New Roman" panose="02020603050405020304" pitchFamily="18" charset="0"/>
                        </a:rPr>
                        <a:t>Table 4. </a:t>
                      </a:r>
                      <a:r>
                        <a:rPr lang="en-US" sz="1000" kern="100" dirty="0">
                          <a:effectLst/>
                          <a:latin typeface="Times New Roman" panose="02020603050405020304" pitchFamily="18" charset="0"/>
                          <a:ea typeface="DengXian" panose="02010600030101010101" pitchFamily="2" charset="-122"/>
                          <a:cs typeface="Times New Roman" panose="02020603050405020304" pitchFamily="18" charset="0"/>
                        </a:rPr>
                        <a:t>Logistic regression results of the associations between family disadvantages and child deprivation patterns</a:t>
                      </a:r>
                      <a:r>
                        <a:rPr lang="en-US" sz="10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000" kern="100" dirty="0">
                          <a:effectLst/>
                          <a:latin typeface="Times New Roman" panose="02020603050405020304" pitchFamily="18" charset="0"/>
                          <a:ea typeface="DengXian" panose="02010600030101010101" pitchFamily="2" charset="-122"/>
                          <a:cs typeface="Times New Roman" panose="02020603050405020304" pitchFamily="18" charset="0"/>
                        </a:rPr>
                        <a:t>(N = 592)</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LID4096"/>
                    </a:p>
                  </a:txBody>
                  <a:tcPr/>
                </a:tc>
                <a:tc hMerge="1">
                  <a:txBody>
                    <a:bodyPr/>
                    <a:lstStyle/>
                    <a:p>
                      <a:endParaRPr lang="LID4096"/>
                    </a:p>
                  </a:txBody>
                  <a:tcPr>
                    <a:lnL w="12700" cmpd="sng">
                      <a:noFill/>
                      <a:prstDash val="solid"/>
                    </a:lnL>
                  </a:tcPr>
                </a:tc>
                <a:tc hMerge="1">
                  <a:txBody>
                    <a:bodyPr/>
                    <a:lstStyle/>
                    <a:p>
                      <a:endParaRPr lang="LID4096"/>
                    </a:p>
                  </a:txBody>
                  <a:tcPr/>
                </a:tc>
                <a:extLst>
                  <a:ext uri="{0D108BD9-81ED-4DB2-BD59-A6C34878D82A}">
                    <a16:rowId xmlns:a16="http://schemas.microsoft.com/office/drawing/2014/main" val="88263971"/>
                  </a:ext>
                </a:extLst>
              </a:tr>
              <a:tr h="111412">
                <a:tc rowSpan="2" gridSpan="2">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Variable</a:t>
                      </a:r>
                      <a:endParaRPr lang="en-US"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LID4096"/>
                    </a:p>
                  </a:txBody>
                  <a:tcPr/>
                </a:tc>
                <a:tc gridSpan="2">
                  <a:txBody>
                    <a:bodyPr/>
                    <a:lstStyle/>
                    <a:p>
                      <a:pPr algn="just">
                        <a:buNone/>
                      </a:pPr>
                      <a:r>
                        <a:rPr lang="en-US" sz="1000" kern="100" dirty="0">
                          <a:effectLst/>
                          <a:latin typeface="Times New Roman" panose="02020603050405020304" pitchFamily="18" charset="0"/>
                          <a:ea typeface="DengXian" panose="02010600030101010101" pitchFamily="2" charset="-122"/>
                          <a:cs typeface="Times New Roman" panose="02020603050405020304" pitchFamily="18" charset="0"/>
                        </a:rPr>
                        <a:t>Model</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LID4096"/>
                    </a:p>
                  </a:txBody>
                  <a:tcPr/>
                </a:tc>
                <a:extLst>
                  <a:ext uri="{0D108BD9-81ED-4DB2-BD59-A6C34878D82A}">
                    <a16:rowId xmlns:a16="http://schemas.microsoft.com/office/drawing/2014/main" val="358635634"/>
                  </a:ext>
                </a:extLst>
              </a:tr>
              <a:tr h="71948">
                <a:tc gridSpan="2" vMerge="1">
                  <a:txBody>
                    <a:bodyPr/>
                    <a:lstStyle/>
                    <a:p>
                      <a:endParaRPr lang="LID4096"/>
                    </a:p>
                  </a:txBody>
                  <a:tcPr/>
                </a:tc>
                <a:tc hMerge="1" vMerge="1">
                  <a:txBody>
                    <a:bodyPr/>
                    <a:lstStyle/>
                    <a:p>
                      <a:endParaRPr lang="LID4096"/>
                    </a:p>
                  </a:txBody>
                  <a:tcPr/>
                </a:tc>
                <a:tc>
                  <a:txBody>
                    <a:bodyPr/>
                    <a:lstStyle/>
                    <a:p>
                      <a:pPr algn="just">
                        <a:buNone/>
                      </a:pPr>
                      <a:r>
                        <a:rPr lang="en-US" sz="1000" kern="100" dirty="0">
                          <a:effectLst/>
                          <a:latin typeface="Times New Roman" panose="02020603050405020304" pitchFamily="18" charset="0"/>
                          <a:ea typeface="DengXian" panose="02010600030101010101" pitchFamily="2" charset="-122"/>
                          <a:cs typeface="Times New Roman" panose="02020603050405020304" pitchFamily="18" charset="0"/>
                        </a:rPr>
                        <a:t>Moderately deprived</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US" sz="1000" kern="100">
                          <a:effectLst/>
                          <a:latin typeface="Times New Roman" panose="02020603050405020304" pitchFamily="18" charset="0"/>
                          <a:ea typeface="DengXian" panose="02010600030101010101" pitchFamily="2" charset="-122"/>
                          <a:cs typeface="Times New Roman" panose="02020603050405020304" pitchFamily="18" charset="0"/>
                        </a:rPr>
                        <a:t>Highly deprived</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9982045"/>
                  </a:ext>
                </a:extLst>
              </a:tr>
              <a:tr h="133852">
                <a:tc gridSpan="4">
                  <a:txBody>
                    <a:bodyPr/>
                    <a:lstStyle/>
                    <a:p>
                      <a:pPr algn="just">
                        <a:buNone/>
                      </a:pPr>
                      <a:r>
                        <a:rPr lang="en-US" sz="1000" b="1" i="1" kern="100" dirty="0">
                          <a:effectLst/>
                          <a:latin typeface="Times New Roman" panose="02020603050405020304" pitchFamily="18" charset="0"/>
                          <a:ea typeface="DengXian" panose="02010600030101010101" pitchFamily="2" charset="-122"/>
                          <a:cs typeface="Times New Roman" panose="02020603050405020304" pitchFamily="18" charset="0"/>
                        </a:rPr>
                        <a:t>Family disadvantages</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LID4096"/>
                    </a:p>
                  </a:txBody>
                  <a:tcPr/>
                </a:tc>
                <a:tc hMerge="1">
                  <a:txBody>
                    <a:bodyPr/>
                    <a:lstStyle/>
                    <a:p>
                      <a:endParaRPr lang="LID4096"/>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LID4096"/>
                    </a:p>
                  </a:txBody>
                  <a:tcPr/>
                </a:tc>
                <a:extLst>
                  <a:ext uri="{0D108BD9-81ED-4DB2-BD59-A6C34878D82A}">
                    <a16:rowId xmlns:a16="http://schemas.microsoft.com/office/drawing/2014/main" val="276758145"/>
                  </a:ext>
                </a:extLst>
              </a:tr>
              <a:tr h="133852">
                <a:tc gridSpan="2">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Single-parent family (ref: no)</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hMerge="1">
                  <a:txBody>
                    <a:bodyPr/>
                    <a:lstStyle/>
                    <a:p>
                      <a:endParaRPr lang="LID4096"/>
                    </a:p>
                  </a:txBody>
                  <a:tcPr/>
                </a:tc>
                <a:tc>
                  <a:txBody>
                    <a:bodyPr/>
                    <a:lstStyle/>
                    <a:p>
                      <a:pPr algn="just">
                        <a:buNone/>
                      </a:pPr>
                      <a:r>
                        <a:rPr lang="en-US" sz="1000" kern="100" dirty="0">
                          <a:effectLst/>
                          <a:latin typeface="Times New Roman" panose="02020603050405020304" pitchFamily="18" charset="0"/>
                          <a:ea typeface="新細明體" panose="02020500000000000000" pitchFamily="18" charset="-120"/>
                          <a:cs typeface="Times New Roman" panose="02020603050405020304" pitchFamily="18" charset="0"/>
                        </a:rPr>
                        <a:t>1.080</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B>
                      <a:noFill/>
                    </a:lnB>
                    <a:noFill/>
                  </a:tcPr>
                </a:tc>
                <a:tc>
                  <a:txBody>
                    <a:bodyPr/>
                    <a:lstStyle/>
                    <a:p>
                      <a:pPr algn="just">
                        <a:buNone/>
                      </a:pP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0.862</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468575004"/>
                  </a:ext>
                </a:extLst>
              </a:tr>
              <a:tr h="133852">
                <a:tc gridSpan="2">
                  <a:txBody>
                    <a:bodyPr/>
                    <a:lstStyle/>
                    <a:p>
                      <a:pPr algn="just">
                        <a:buNone/>
                      </a:pPr>
                      <a:r>
                        <a:rPr lang="en-US" sz="10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New immigrant family </a:t>
                      </a: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(ref: no)</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hMerge="1">
                  <a:txBody>
                    <a:bodyPr/>
                    <a:lstStyle/>
                    <a:p>
                      <a:endParaRPr lang="LID4096"/>
                    </a:p>
                  </a:txBody>
                  <a:tcPr/>
                </a:tc>
                <a:tc>
                  <a:txBody>
                    <a:bodyPr/>
                    <a:lstStyle/>
                    <a:p>
                      <a:pPr algn="just">
                        <a:buNone/>
                      </a:pPr>
                      <a:r>
                        <a:rPr lang="en-US" sz="1000" kern="100" dirty="0">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2.115*</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2.945**</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1767581253"/>
                  </a:ext>
                </a:extLst>
              </a:tr>
              <a:tr h="133852">
                <a:tc gridSpan="2">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Two-way permit family (ref: no)</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hMerge="1">
                  <a:txBody>
                    <a:bodyPr/>
                    <a:lstStyle/>
                    <a:p>
                      <a:endParaRPr lang="LID4096"/>
                    </a:p>
                  </a:txBody>
                  <a:tcPr/>
                </a:tc>
                <a:tc>
                  <a:txBody>
                    <a:bodyPr/>
                    <a:lstStyle/>
                    <a:p>
                      <a:pPr algn="just">
                        <a:buNone/>
                      </a:pPr>
                      <a:r>
                        <a:rPr lang="en-US" sz="1000" kern="100">
                          <a:effectLst/>
                          <a:latin typeface="Times New Roman" panose="02020603050405020304" pitchFamily="18" charset="0"/>
                          <a:ea typeface="新細明體" panose="02020500000000000000" pitchFamily="18" charset="-120"/>
                          <a:cs typeface="Times New Roman" panose="02020603050405020304" pitchFamily="18" charset="0"/>
                        </a:rPr>
                        <a:t>1.359</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dirty="0">
                          <a:solidFill>
                            <a:srgbClr val="000000"/>
                          </a:solidFill>
                          <a:effectLst/>
                          <a:highlight>
                            <a:srgbClr val="00FF00"/>
                          </a:highlight>
                          <a:latin typeface="Times New Roman" panose="02020603050405020304" pitchFamily="18" charset="0"/>
                          <a:ea typeface="新細明體" panose="02020500000000000000" pitchFamily="18" charset="-120"/>
                          <a:cs typeface="Times New Roman" panose="02020603050405020304" pitchFamily="18" charset="0"/>
                        </a:rPr>
                        <a:t>2.324</a:t>
                      </a:r>
                      <a:r>
                        <a:rPr lang="en-US" sz="10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2329644012"/>
                  </a:ext>
                </a:extLst>
              </a:tr>
              <a:tr h="133852">
                <a:tc gridSpan="2">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CSSA family (ref: no)</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hMerge="1">
                  <a:txBody>
                    <a:bodyPr/>
                    <a:lstStyle/>
                    <a:p>
                      <a:endParaRPr lang="LID4096"/>
                    </a:p>
                  </a:txBody>
                  <a:tcPr/>
                </a:tc>
                <a:tc>
                  <a:txBody>
                    <a:bodyPr/>
                    <a:lstStyle/>
                    <a:p>
                      <a:pPr algn="just">
                        <a:buNone/>
                      </a:pPr>
                      <a:r>
                        <a:rPr lang="en-US" sz="1000" kern="100">
                          <a:effectLst/>
                          <a:latin typeface="Times New Roman" panose="02020603050405020304" pitchFamily="18" charset="0"/>
                          <a:ea typeface="新細明體" panose="02020500000000000000" pitchFamily="18" charset="-120"/>
                          <a:cs typeface="Times New Roman" panose="02020603050405020304" pitchFamily="18" charset="0"/>
                        </a:rPr>
                        <a:t>1.232</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0.926</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3740618509"/>
                  </a:ext>
                </a:extLst>
              </a:tr>
              <a:tr h="133852">
                <a:tc gridSpan="2">
                  <a:txBody>
                    <a:bodyPr/>
                    <a:lstStyle/>
                    <a:p>
                      <a:pPr algn="just">
                        <a:buNone/>
                      </a:pPr>
                      <a:r>
                        <a:rPr lang="en-US" sz="10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Living with special education needs </a:t>
                      </a: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(ref: no)</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hMerge="1">
                  <a:txBody>
                    <a:bodyPr/>
                    <a:lstStyle/>
                    <a:p>
                      <a:endParaRPr lang="LID4096"/>
                    </a:p>
                  </a:txBody>
                  <a:tcPr/>
                </a:tc>
                <a:tc>
                  <a:txBody>
                    <a:bodyPr/>
                    <a:lstStyle/>
                    <a:p>
                      <a:pPr algn="just">
                        <a:buNone/>
                      </a:pPr>
                      <a:r>
                        <a:rPr lang="en-US" sz="1000" kern="100" dirty="0">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3.216**</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2.851*</a:t>
                      </a:r>
                      <a:endParaRPr lang="en-US" sz="1050" kern="10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1708416059"/>
                  </a:ext>
                </a:extLst>
              </a:tr>
              <a:tr h="133852">
                <a:tc gridSpan="2">
                  <a:txBody>
                    <a:bodyPr/>
                    <a:lstStyle/>
                    <a:p>
                      <a:pPr algn="just">
                        <a:buNone/>
                      </a:pPr>
                      <a:r>
                        <a:rPr lang="en-US" sz="10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Living in subdivided flat </a:t>
                      </a: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(ref: no)</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hMerge="1">
                  <a:txBody>
                    <a:bodyPr/>
                    <a:lstStyle/>
                    <a:p>
                      <a:endParaRPr lang="LID4096"/>
                    </a:p>
                  </a:txBody>
                  <a:tcPr/>
                </a:tc>
                <a:tc>
                  <a:txBody>
                    <a:bodyPr/>
                    <a:lstStyle/>
                    <a:p>
                      <a:pPr algn="just">
                        <a:buNone/>
                      </a:pPr>
                      <a:r>
                        <a:rPr lang="en-US" sz="1000" kern="100" dirty="0">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7.638***</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36.409***</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3450878213"/>
                  </a:ext>
                </a:extLst>
              </a:tr>
              <a:tr h="133852">
                <a:tc gridSpan="4">
                  <a:txBody>
                    <a:bodyPr/>
                    <a:lstStyle/>
                    <a:p>
                      <a:pPr algn="just">
                        <a:buNone/>
                      </a:pPr>
                      <a:r>
                        <a:rPr lang="en-US" sz="1000" b="1" i="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Sociodemographic variables</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hMerge="1">
                  <a:txBody>
                    <a:bodyPr/>
                    <a:lstStyle/>
                    <a:p>
                      <a:endParaRPr lang="LID4096"/>
                    </a:p>
                  </a:txBody>
                  <a:tcPr/>
                </a:tc>
                <a:tc hMerge="1">
                  <a:txBody>
                    <a:bodyPr/>
                    <a:lstStyle/>
                    <a:p>
                      <a:endParaRPr lang="LID4096"/>
                    </a:p>
                  </a:txBody>
                  <a:tcPr>
                    <a:lnL w="12700" cmpd="sng">
                      <a:noFill/>
                      <a:prstDash val="solid"/>
                    </a:lnL>
                    <a:lnT w="12700" cmpd="sng">
                      <a:noFill/>
                      <a:prstDash val="solid"/>
                    </a:lnT>
                  </a:tcPr>
                </a:tc>
                <a:tc hMerge="1">
                  <a:txBody>
                    <a:bodyPr/>
                    <a:lstStyle/>
                    <a:p>
                      <a:endParaRPr lang="LID4096"/>
                    </a:p>
                  </a:txBody>
                  <a:tcPr/>
                </a:tc>
                <a:extLst>
                  <a:ext uri="{0D108BD9-81ED-4DB2-BD59-A6C34878D82A}">
                    <a16:rowId xmlns:a16="http://schemas.microsoft.com/office/drawing/2014/main" val="3169723428"/>
                  </a:ext>
                </a:extLst>
              </a:tr>
              <a:tr h="133852">
                <a:tc>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Sex (ref: Boys)</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Girls</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dirty="0">
                          <a:effectLst/>
                          <a:latin typeface="Times New Roman" panose="02020603050405020304" pitchFamily="18" charset="0"/>
                          <a:ea typeface="新細明體" panose="02020500000000000000" pitchFamily="18" charset="-120"/>
                          <a:cs typeface="Times New Roman" panose="02020603050405020304" pitchFamily="18" charset="0"/>
                        </a:rPr>
                        <a:t>1.007</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B>
                      <a:noFill/>
                    </a:lnB>
                    <a:noFill/>
                  </a:tcPr>
                </a:tc>
                <a:tc>
                  <a:txBody>
                    <a:bodyPr/>
                    <a:lstStyle/>
                    <a:p>
                      <a:pPr algn="just">
                        <a:buNone/>
                      </a:pP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0.892</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648506062"/>
                  </a:ext>
                </a:extLst>
              </a:tr>
              <a:tr h="133852">
                <a:tc>
                  <a:txBody>
                    <a:bodyPr/>
                    <a:lstStyle/>
                    <a:p>
                      <a:pPr algn="just">
                        <a:buNone/>
                      </a:pPr>
                      <a:r>
                        <a:rPr lang="en-US" sz="10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Age</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effectLst/>
                          <a:latin typeface="Times New Roman" panose="02020603050405020304" pitchFamily="18" charset="0"/>
                          <a:ea typeface="新細明體" panose="02020500000000000000" pitchFamily="18" charset="-120"/>
                          <a:cs typeface="Times New Roman" panose="02020603050405020304" pitchFamily="18" charset="0"/>
                        </a:rPr>
                        <a:t>1.002</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0.958</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3932552056"/>
                  </a:ext>
                </a:extLst>
              </a:tr>
              <a:tr h="133852">
                <a:tc rowSpan="3">
                  <a:txBody>
                    <a:bodyPr/>
                    <a:lstStyle/>
                    <a:p>
                      <a:pPr algn="l">
                        <a:buNone/>
                      </a:pP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Father’s education level (ref: College and above)</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l">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Primary school</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effectLst/>
                          <a:latin typeface="Times New Roman" panose="02020603050405020304" pitchFamily="18" charset="0"/>
                          <a:ea typeface="新細明體" panose="02020500000000000000" pitchFamily="18" charset="-120"/>
                          <a:cs typeface="Times New Roman" panose="02020603050405020304" pitchFamily="18" charset="0"/>
                        </a:rPr>
                        <a:t>0.534</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0.369</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2754236835"/>
                  </a:ext>
                </a:extLst>
              </a:tr>
              <a:tr h="133852">
                <a:tc vMerge="1">
                  <a:txBody>
                    <a:bodyPr/>
                    <a:lstStyle/>
                    <a:p>
                      <a:endParaRPr lang="LID4096"/>
                    </a:p>
                  </a:txBody>
                  <a:tcPr/>
                </a:tc>
                <a:tc>
                  <a:txBody>
                    <a:bodyPr/>
                    <a:lstStyle/>
                    <a:p>
                      <a:pPr algn="l">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Junior high school</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effectLst/>
                          <a:latin typeface="Times New Roman" panose="02020603050405020304" pitchFamily="18" charset="0"/>
                          <a:ea typeface="新細明體" panose="02020500000000000000" pitchFamily="18" charset="-120"/>
                          <a:cs typeface="Times New Roman" panose="02020603050405020304" pitchFamily="18" charset="0"/>
                        </a:rPr>
                        <a:t>1.454</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1.382</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2295689377"/>
                  </a:ext>
                </a:extLst>
              </a:tr>
              <a:tr h="133852">
                <a:tc vMerge="1">
                  <a:txBody>
                    <a:bodyPr/>
                    <a:lstStyle/>
                    <a:p>
                      <a:endParaRPr lang="LID4096"/>
                    </a:p>
                  </a:txBody>
                  <a:tcPr/>
                </a:tc>
                <a:tc>
                  <a:txBody>
                    <a:bodyPr/>
                    <a:lstStyle/>
                    <a:p>
                      <a:pPr algn="l">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Senior high school</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effectLst/>
                          <a:latin typeface="Times New Roman" panose="02020603050405020304" pitchFamily="18" charset="0"/>
                          <a:ea typeface="新細明體" panose="02020500000000000000" pitchFamily="18" charset="-120"/>
                          <a:cs typeface="Times New Roman" panose="02020603050405020304" pitchFamily="18" charset="0"/>
                        </a:rPr>
                        <a:t>1.753†</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1.356</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1639187897"/>
                  </a:ext>
                </a:extLst>
              </a:tr>
              <a:tr h="133852">
                <a:tc rowSpan="3">
                  <a:txBody>
                    <a:bodyPr/>
                    <a:lstStyle/>
                    <a:p>
                      <a:pPr algn="l">
                        <a:buNone/>
                      </a:pPr>
                      <a:r>
                        <a:rPr lang="en-US" sz="10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Mother’s education level (ref: College and above)</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l">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Primary school</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dirty="0">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12.286***</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15.320**</a:t>
                      </a:r>
                      <a:endParaRPr lang="en-US" sz="1050" kern="10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690900003"/>
                  </a:ext>
                </a:extLst>
              </a:tr>
              <a:tr h="133852">
                <a:tc vMerge="1">
                  <a:txBody>
                    <a:bodyPr/>
                    <a:lstStyle/>
                    <a:p>
                      <a:endParaRPr lang="LID4096"/>
                    </a:p>
                  </a:txBody>
                  <a:tcPr/>
                </a:tc>
                <a:tc>
                  <a:txBody>
                    <a:bodyPr/>
                    <a:lstStyle/>
                    <a:p>
                      <a:pPr algn="l">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Junior high school</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dirty="0">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3.220**</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2.898*</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74077601"/>
                  </a:ext>
                </a:extLst>
              </a:tr>
              <a:tr h="133852">
                <a:tc vMerge="1">
                  <a:txBody>
                    <a:bodyPr/>
                    <a:lstStyle/>
                    <a:p>
                      <a:endParaRPr lang="LID4096"/>
                    </a:p>
                  </a:txBody>
                  <a:tcPr/>
                </a:tc>
                <a:tc>
                  <a:txBody>
                    <a:bodyPr/>
                    <a:lstStyle/>
                    <a:p>
                      <a:pPr algn="l">
                        <a:buNone/>
                      </a:pP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Senior high school</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effectLst/>
                          <a:latin typeface="Times New Roman" panose="02020603050405020304" pitchFamily="18" charset="0"/>
                          <a:ea typeface="新細明體" panose="02020500000000000000" pitchFamily="18" charset="-120"/>
                          <a:cs typeface="Times New Roman" panose="02020603050405020304" pitchFamily="18" charset="0"/>
                        </a:rPr>
                        <a:t>1.487</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1.299</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878845011"/>
                  </a:ext>
                </a:extLst>
              </a:tr>
              <a:tr h="133852">
                <a:tc>
                  <a:txBody>
                    <a:bodyPr/>
                    <a:lstStyle/>
                    <a:p>
                      <a:pPr algn="l">
                        <a:buNone/>
                      </a:pPr>
                      <a:r>
                        <a:rPr lang="en-US" sz="10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Father’s employment status (ref: Full time)</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lnL>
                      <a:noFill/>
                    </a:lnL>
                    <a:lnR>
                      <a:noFill/>
                    </a:lnR>
                    <a:lnT>
                      <a:noFill/>
                    </a:lnT>
                    <a:lnB>
                      <a:noFill/>
                    </a:lnB>
                    <a:noFill/>
                  </a:tcPr>
                </a:tc>
                <a:tc>
                  <a:txBody>
                    <a:bodyPr/>
                    <a:lstStyle/>
                    <a:p>
                      <a:pPr algn="l">
                        <a:buNone/>
                      </a:pP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Part time or half time</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lnL>
                      <a:noFill/>
                    </a:lnL>
                    <a:lnR>
                      <a:noFill/>
                    </a:lnR>
                    <a:lnT>
                      <a:noFill/>
                    </a:lnT>
                    <a:lnB>
                      <a:noFill/>
                    </a:lnB>
                    <a:noFill/>
                  </a:tcPr>
                </a:tc>
                <a:tc>
                  <a:txBody>
                    <a:bodyPr/>
                    <a:lstStyle/>
                    <a:p>
                      <a:pPr algn="just">
                        <a:buNone/>
                      </a:pPr>
                      <a:r>
                        <a:rPr lang="en-US" sz="1000" kern="100" dirty="0">
                          <a:effectLst/>
                          <a:latin typeface="Times New Roman" panose="02020603050405020304" pitchFamily="18" charset="0"/>
                          <a:ea typeface="新細明體" panose="02020500000000000000" pitchFamily="18" charset="-120"/>
                          <a:cs typeface="Times New Roman" panose="02020603050405020304" pitchFamily="18" charset="0"/>
                        </a:rPr>
                        <a:t>1.147</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3.615**</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524732174"/>
                  </a:ext>
                </a:extLst>
              </a:tr>
              <a:tr h="133852">
                <a:tc>
                  <a:txBody>
                    <a:bodyPr/>
                    <a:lstStyle/>
                    <a:p>
                      <a:pPr algn="l">
                        <a:buNone/>
                      </a:pPr>
                      <a:r>
                        <a:rPr lang="en-US" sz="10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Mother’s employment status (ref: Full time)</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lnL>
                      <a:noFill/>
                    </a:lnL>
                    <a:lnR>
                      <a:noFill/>
                    </a:lnR>
                    <a:lnT>
                      <a:noFill/>
                    </a:lnT>
                    <a:lnB>
                      <a:noFill/>
                    </a:lnB>
                    <a:noFill/>
                  </a:tcPr>
                </a:tc>
                <a:tc>
                  <a:txBody>
                    <a:bodyPr/>
                    <a:lstStyle/>
                    <a:p>
                      <a:pPr algn="l">
                        <a:buNone/>
                      </a:pP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Part time or half time</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lnL>
                      <a:noFill/>
                    </a:lnL>
                    <a:lnR>
                      <a:noFill/>
                    </a:lnR>
                    <a:lnT>
                      <a:noFill/>
                    </a:lnT>
                    <a:lnB>
                      <a:noFill/>
                    </a:lnB>
                    <a:noFill/>
                  </a:tcPr>
                </a:tc>
                <a:tc>
                  <a:txBody>
                    <a:bodyPr/>
                    <a:lstStyle/>
                    <a:p>
                      <a:pPr algn="just">
                        <a:buNone/>
                      </a:pPr>
                      <a:r>
                        <a:rPr lang="en-US" sz="1000" kern="100" dirty="0">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3.870***</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6.910***</a:t>
                      </a:r>
                      <a:endParaRPr lang="en-US" sz="105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2871881156"/>
                  </a:ext>
                </a:extLst>
              </a:tr>
              <a:tr h="133852">
                <a:tc>
                  <a:txBody>
                    <a:bodyPr/>
                    <a:lstStyle/>
                    <a:p>
                      <a:pPr algn="just">
                        <a:buNone/>
                      </a:pP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Family size</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lnL>
                      <a:noFill/>
                    </a:lnL>
                    <a:lnR>
                      <a:noFill/>
                    </a:lnR>
                    <a:lnT>
                      <a:noFill/>
                    </a:lnT>
                    <a:lnB>
                      <a:noFill/>
                    </a:lnB>
                    <a:noFill/>
                  </a:tcPr>
                </a:tc>
                <a:tc>
                  <a:txBody>
                    <a:bodyPr/>
                    <a:lstStyle/>
                    <a:p>
                      <a:pPr algn="just">
                        <a:buNone/>
                      </a:pP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lnL>
                      <a:noFill/>
                    </a:lnL>
                    <a:lnR>
                      <a:noFill/>
                    </a:lnR>
                    <a:lnT>
                      <a:noFill/>
                    </a:lnT>
                    <a:lnB>
                      <a:noFill/>
                    </a:lnB>
                    <a:noFill/>
                  </a:tcPr>
                </a:tc>
                <a:tc>
                  <a:txBody>
                    <a:bodyPr/>
                    <a:lstStyle/>
                    <a:p>
                      <a:pPr algn="just">
                        <a:buNone/>
                      </a:pPr>
                      <a:r>
                        <a:rPr lang="en-US" sz="1000" kern="100">
                          <a:effectLst/>
                          <a:latin typeface="Times New Roman" panose="02020603050405020304" pitchFamily="18" charset="0"/>
                          <a:ea typeface="新細明體" panose="02020500000000000000" pitchFamily="18" charset="-120"/>
                          <a:cs typeface="Times New Roman" panose="02020603050405020304" pitchFamily="18" charset="0"/>
                        </a:rPr>
                        <a:t>0.974</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1.152</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1875005427"/>
                  </a:ext>
                </a:extLst>
              </a:tr>
              <a:tr h="133852">
                <a:tc>
                  <a:txBody>
                    <a:bodyPr/>
                    <a:lstStyle/>
                    <a:p>
                      <a:pPr algn="just">
                        <a:buNone/>
                      </a:pPr>
                      <a:r>
                        <a:rPr lang="en-US" sz="1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Constant</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lnL>
                      <a:noFill/>
                    </a:lnL>
                    <a:lnR>
                      <a:noFill/>
                    </a:lnR>
                    <a:lnT>
                      <a:noFill/>
                    </a:lnT>
                    <a:lnB>
                      <a:noFill/>
                    </a:lnB>
                    <a:noFill/>
                  </a:tcPr>
                </a:tc>
                <a:tc>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lnL>
                      <a:noFill/>
                    </a:lnL>
                    <a:lnR>
                      <a:noFill/>
                    </a:lnR>
                    <a:lnT>
                      <a:noFill/>
                    </a:lnT>
                    <a:lnB>
                      <a:noFill/>
                    </a:lnB>
                    <a:noFill/>
                  </a:tcPr>
                </a:tc>
                <a:tc>
                  <a:txBody>
                    <a:bodyPr/>
                    <a:lstStyle/>
                    <a:p>
                      <a:pPr algn="just">
                        <a:buNone/>
                      </a:pPr>
                      <a:r>
                        <a:rPr lang="en-US" sz="1000" kern="100" dirty="0">
                          <a:effectLst/>
                          <a:latin typeface="Times New Roman" panose="02020603050405020304" pitchFamily="18" charset="0"/>
                          <a:ea typeface="新細明體" panose="02020500000000000000" pitchFamily="18" charset="-120"/>
                          <a:cs typeface="Times New Roman" panose="02020603050405020304" pitchFamily="18" charset="0"/>
                        </a:rPr>
                        <a:t>0.046***</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tc>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0.004***</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a:noFill/>
                    </a:lnB>
                    <a:noFill/>
                  </a:tcPr>
                </a:tc>
                <a:extLst>
                  <a:ext uri="{0D108BD9-81ED-4DB2-BD59-A6C34878D82A}">
                    <a16:rowId xmlns:a16="http://schemas.microsoft.com/office/drawing/2014/main" val="3764488902"/>
                  </a:ext>
                </a:extLst>
              </a:tr>
              <a:tr h="0">
                <a:tc gridSpan="2">
                  <a:txBody>
                    <a:bodyPr/>
                    <a:lstStyle/>
                    <a:p>
                      <a:pPr algn="just">
                        <a:buNone/>
                      </a:pP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Nagelkerke R</a:t>
                      </a:r>
                      <a:r>
                        <a:rPr lang="en-US" sz="1000" kern="100" baseline="300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r>
                        <a:rPr lang="en-US" sz="1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(Model fit: -2 log likelihood)</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LID4096"/>
                    </a:p>
                  </a:txBody>
                  <a:tcPr/>
                </a:tc>
                <a:tc gridSpan="2">
                  <a:txBody>
                    <a:bodyPr/>
                    <a:lstStyle/>
                    <a:p>
                      <a:pPr algn="just">
                        <a:buNone/>
                      </a:pPr>
                      <a:r>
                        <a:rPr lang="en-US" sz="10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0.27*** (931.194)</a:t>
                      </a:r>
                      <a:endParaRPr lang="en-US"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LID4096"/>
                    </a:p>
                  </a:txBody>
                  <a:tcPr/>
                </a:tc>
                <a:extLst>
                  <a:ext uri="{0D108BD9-81ED-4DB2-BD59-A6C34878D82A}">
                    <a16:rowId xmlns:a16="http://schemas.microsoft.com/office/drawing/2014/main" val="1437878195"/>
                  </a:ext>
                </a:extLst>
              </a:tr>
              <a:tr h="111412">
                <a:tc gridSpan="4">
                  <a:txBody>
                    <a:bodyPr/>
                    <a:lstStyle/>
                    <a:p>
                      <a:pPr algn="just">
                        <a:buNone/>
                      </a:pPr>
                      <a:r>
                        <a:rPr lang="en-US" sz="1000" b="1" i="1" kern="100" dirty="0">
                          <a:effectLst/>
                          <a:latin typeface="Times New Roman" panose="02020603050405020304" pitchFamily="18" charset="0"/>
                          <a:ea typeface="DengXian" panose="02010600030101010101" pitchFamily="2" charset="-122"/>
                          <a:cs typeface="Times New Roman" panose="02020603050405020304" pitchFamily="18" charset="0"/>
                        </a:rPr>
                        <a:t>Notes. </a:t>
                      </a:r>
                      <a:r>
                        <a:rPr lang="en-US" sz="1000" kern="100" dirty="0">
                          <a:effectLst/>
                          <a:latin typeface="Times New Roman" panose="02020603050405020304" pitchFamily="18" charset="0"/>
                          <a:ea typeface="新細明體" panose="02020500000000000000" pitchFamily="18" charset="-120"/>
                          <a:cs typeface="Times New Roman" panose="02020603050405020304" pitchFamily="18" charset="0"/>
                        </a:rPr>
                        <a:t>† p &lt; .1, </a:t>
                      </a:r>
                      <a:r>
                        <a:rPr lang="en-US" sz="1000" kern="100" dirty="0">
                          <a:effectLst/>
                          <a:latin typeface="Times New Roman" panose="02020603050405020304" pitchFamily="18" charset="0"/>
                          <a:ea typeface="DengXian" panose="02010600030101010101" pitchFamily="2" charset="-122"/>
                          <a:cs typeface="Times New Roman" panose="02020603050405020304" pitchFamily="18" charset="0"/>
                        </a:rPr>
                        <a:t>* p &lt; .05, **p &lt; .01, ***p &lt; .001; All coefficients are odds ratio values; Reference group: Relative affluent.</a:t>
                      </a:r>
                      <a:endParaRPr lang="en-US"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2518" marR="42518"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LID4096"/>
                    </a:p>
                  </a:txBody>
                  <a:tcPr/>
                </a:tc>
                <a:tc hMerge="1">
                  <a:txBody>
                    <a:bodyPr/>
                    <a:lstStyle/>
                    <a:p>
                      <a:endParaRPr lang="LID4096"/>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LID4096"/>
                    </a:p>
                  </a:txBody>
                  <a:tcPr/>
                </a:tc>
                <a:extLst>
                  <a:ext uri="{0D108BD9-81ED-4DB2-BD59-A6C34878D82A}">
                    <a16:rowId xmlns:a16="http://schemas.microsoft.com/office/drawing/2014/main" val="1520820952"/>
                  </a:ext>
                </a:extLst>
              </a:tr>
            </a:tbl>
          </a:graphicData>
        </a:graphic>
      </p:graphicFrame>
    </p:spTree>
    <p:extLst>
      <p:ext uri="{BB962C8B-B14F-4D97-AF65-F5344CB8AC3E}">
        <p14:creationId xmlns:p14="http://schemas.microsoft.com/office/powerpoint/2010/main" val="3732770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B9A6D9ED-A131-891C-7D94-6948D8F6E0FE}"/>
            </a:ext>
          </a:extLst>
        </p:cNvPr>
        <p:cNvGrpSpPr/>
        <p:nvPr/>
      </p:nvGrpSpPr>
      <p:grpSpPr>
        <a:xfrm>
          <a:off x="0" y="0"/>
          <a:ext cx="0" cy="0"/>
          <a:chOff x="0" y="0"/>
          <a:chExt cx="0" cy="0"/>
        </a:xfrm>
      </p:grpSpPr>
      <p:sp>
        <p:nvSpPr>
          <p:cNvPr id="249" name="Google Shape;249;p41">
            <a:extLst>
              <a:ext uri="{FF2B5EF4-FFF2-40B4-BE49-F238E27FC236}">
                <a16:creationId xmlns:a16="http://schemas.microsoft.com/office/drawing/2014/main" id="{2089836E-428F-E312-59CC-69ADFE1C4C7D}"/>
              </a:ext>
            </a:extLst>
          </p:cNvPr>
          <p:cNvSpPr txBox="1">
            <a:spLocks noGrp="1"/>
          </p:cNvSpPr>
          <p:nvPr>
            <p:ph type="subTitle" idx="1"/>
          </p:nvPr>
        </p:nvSpPr>
        <p:spPr>
          <a:xfrm>
            <a:off x="715101" y="1217902"/>
            <a:ext cx="7358542" cy="30917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zh-CN" altLang="en-US" sz="1800" b="1" dirty="0">
                <a:latin typeface="DengXian" panose="02010600030101010101" pitchFamily="2" charset="-122"/>
                <a:ea typeface="DengXian" panose="02010600030101010101" pitchFamily="2" charset="-122"/>
              </a:rPr>
              <a:t>結論</a:t>
            </a:r>
            <a:endParaRPr lang="en-US" altLang="zh-CN" sz="1800" b="1" dirty="0">
              <a:latin typeface="DengXian" panose="02010600030101010101" pitchFamily="2" charset="-122"/>
              <a:ea typeface="DengXian" panose="02010600030101010101" pitchFamily="2" charset="-122"/>
            </a:endParaRPr>
          </a:p>
          <a:p>
            <a:pPr marL="285750" lvl="0" indent="-285750" algn="l" rtl="0">
              <a:spcBef>
                <a:spcPts val="0"/>
              </a:spcBef>
              <a:spcAft>
                <a:spcPts val="0"/>
              </a:spcAft>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家庭變項方面，新移民家庭背景為最穩定且顯著的匱乏風險因素。在控制變項後，來自新移民家庭的兒童被歸類為低匱乏群組的機率為非新移民家庭的</a:t>
            </a:r>
            <a:r>
              <a:rPr lang="en-US" altLang="zh-TW" sz="1800" dirty="0">
                <a:latin typeface="DengXian" panose="02010600030101010101" pitchFamily="2" charset="-122"/>
                <a:ea typeface="DengXian" panose="02010600030101010101" pitchFamily="2" charset="-122"/>
              </a:rPr>
              <a:t>2.1</a:t>
            </a:r>
            <a:r>
              <a:rPr lang="zh-TW" altLang="en-US" sz="1800" dirty="0">
                <a:latin typeface="DengXian" panose="02010600030101010101" pitchFamily="2" charset="-122"/>
                <a:ea typeface="DengXian" panose="02010600030101010101" pitchFamily="2" charset="-122"/>
              </a:rPr>
              <a:t>倍，進入高匱乏群組的風險更高達</a:t>
            </a:r>
            <a:r>
              <a:rPr lang="en-US" altLang="zh-TW" sz="1800" dirty="0">
                <a:latin typeface="DengXian" panose="02010600030101010101" pitchFamily="2" charset="-122"/>
                <a:ea typeface="DengXian" panose="02010600030101010101" pitchFamily="2" charset="-122"/>
              </a:rPr>
              <a:t>2.9</a:t>
            </a:r>
            <a:r>
              <a:rPr lang="zh-TW" altLang="en-US" sz="1800" dirty="0">
                <a:latin typeface="DengXian" panose="02010600030101010101" pitchFamily="2" charset="-122"/>
                <a:ea typeface="DengXian" panose="02010600030101010101" pitchFamily="2" charset="-122"/>
              </a:rPr>
              <a:t>倍。</a:t>
            </a:r>
            <a:endParaRPr lang="en-US" altLang="zh-TW" sz="1800" dirty="0">
              <a:latin typeface="DengXian" panose="02010600030101010101" pitchFamily="2" charset="-122"/>
              <a:ea typeface="DengXian" panose="02010600030101010101" pitchFamily="2" charset="-122"/>
            </a:endParaRPr>
          </a:p>
          <a:p>
            <a:pPr marL="285750" lvl="0" indent="-285750" algn="l" rtl="0">
              <a:spcBef>
                <a:spcPts val="0"/>
              </a:spcBef>
              <a:spcAft>
                <a:spcPts val="0"/>
              </a:spcAft>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居住條件方面，居住在劏房為最強的匱乏預測因子。與其他居住類型比較，居於劏房的兒童進入高匱乏群組的風險高達</a:t>
            </a:r>
            <a:r>
              <a:rPr lang="en-US" altLang="zh-TW" sz="1800" dirty="0">
                <a:latin typeface="DengXian" panose="02010600030101010101" pitchFamily="2" charset="-122"/>
                <a:ea typeface="DengXian" panose="02010600030101010101" pitchFamily="2" charset="-122"/>
              </a:rPr>
              <a:t>36.4</a:t>
            </a:r>
            <a:r>
              <a:rPr lang="zh-TW" altLang="en-US" sz="1800" dirty="0">
                <a:latin typeface="DengXian" panose="02010600030101010101" pitchFamily="2" charset="-122"/>
                <a:ea typeface="DengXian" panose="02010600030101010101" pitchFamily="2" charset="-122"/>
              </a:rPr>
              <a:t>倍，進入較低匱乏類型的風險亦高達</a:t>
            </a:r>
            <a:r>
              <a:rPr lang="en-US" altLang="zh-TW" sz="1800" dirty="0">
                <a:latin typeface="DengXian" panose="02010600030101010101" pitchFamily="2" charset="-122"/>
                <a:ea typeface="DengXian" panose="02010600030101010101" pitchFamily="2" charset="-122"/>
              </a:rPr>
              <a:t>7.6</a:t>
            </a:r>
            <a:r>
              <a:rPr lang="zh-TW" altLang="en-US" sz="1800" dirty="0">
                <a:latin typeface="DengXian" panose="02010600030101010101" pitchFamily="2" charset="-122"/>
                <a:ea typeface="DengXian" panose="02010600030101010101" pitchFamily="2" charset="-122"/>
              </a:rPr>
              <a:t>倍。</a:t>
            </a:r>
            <a:endParaRPr lang="en-US" sz="1800" dirty="0">
              <a:latin typeface="DengXian" panose="02010600030101010101" pitchFamily="2" charset="-122"/>
              <a:ea typeface="DengXian" panose="02010600030101010101" pitchFamily="2" charset="-122"/>
            </a:endParaRPr>
          </a:p>
        </p:txBody>
      </p:sp>
      <p:sp>
        <p:nvSpPr>
          <p:cNvPr id="250" name="Google Shape;250;p41">
            <a:extLst>
              <a:ext uri="{FF2B5EF4-FFF2-40B4-BE49-F238E27FC236}">
                <a16:creationId xmlns:a16="http://schemas.microsoft.com/office/drawing/2014/main" id="{902E0645-A6FB-CEEE-A728-8C94D98BF2C2}"/>
              </a:ext>
            </a:extLst>
          </p:cNvPr>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2400" b="1" dirty="0">
                <a:effectLst/>
                <a:ea typeface="DengXian" panose="02010600030101010101" pitchFamily="2" charset="-122"/>
                <a:cs typeface="Times New Roman" panose="02020603050405020304" pitchFamily="18" charset="0"/>
              </a:rPr>
              <a:t>4. </a:t>
            </a:r>
            <a:r>
              <a:rPr lang="zh-TW" altLang="en-US" sz="2400" b="1" dirty="0">
                <a:effectLst/>
                <a:ea typeface="DengXian" panose="02010600030101010101" pitchFamily="2" charset="-122"/>
                <a:cs typeface="Times New Roman" panose="02020603050405020304" pitchFamily="18" charset="0"/>
              </a:rPr>
              <a:t>兒童及青少年家庭狀況與生活匱乏之邏輯迴歸分析</a:t>
            </a:r>
            <a:endParaRPr lang="en-US" sz="2400" b="1" dirty="0"/>
          </a:p>
        </p:txBody>
      </p:sp>
    </p:spTree>
    <p:extLst>
      <p:ext uri="{BB962C8B-B14F-4D97-AF65-F5344CB8AC3E}">
        <p14:creationId xmlns:p14="http://schemas.microsoft.com/office/powerpoint/2010/main" val="420609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783ACFBD-862B-696D-F506-2CB588492155}"/>
            </a:ext>
          </a:extLst>
        </p:cNvPr>
        <p:cNvGrpSpPr/>
        <p:nvPr/>
      </p:nvGrpSpPr>
      <p:grpSpPr>
        <a:xfrm>
          <a:off x="0" y="0"/>
          <a:ext cx="0" cy="0"/>
          <a:chOff x="0" y="0"/>
          <a:chExt cx="0" cy="0"/>
        </a:xfrm>
      </p:grpSpPr>
      <p:cxnSp>
        <p:nvCxnSpPr>
          <p:cNvPr id="229" name="Google Shape;229;p38">
            <a:hlinkClick r:id="" action="ppaction://hlinkshowjump?jump=nextslide"/>
            <a:extLst>
              <a:ext uri="{FF2B5EF4-FFF2-40B4-BE49-F238E27FC236}">
                <a16:creationId xmlns:a16="http://schemas.microsoft.com/office/drawing/2014/main" id="{6CA0BF49-57A3-2F82-9569-EB1C7D75FD54}"/>
              </a:ext>
            </a:extLst>
          </p:cNvPr>
          <p:cNvCxnSpPr/>
          <p:nvPr/>
        </p:nvCxnSpPr>
        <p:spPr>
          <a:xfrm>
            <a:off x="715100" y="729100"/>
            <a:ext cx="483300" cy="0"/>
          </a:xfrm>
          <a:prstGeom prst="straightConnector1">
            <a:avLst/>
          </a:prstGeom>
          <a:noFill/>
          <a:ln w="9525" cap="flat" cmpd="sng">
            <a:solidFill>
              <a:schemeClr val="dk1"/>
            </a:solidFill>
            <a:prstDash val="solid"/>
            <a:round/>
            <a:headEnd type="none" w="med" len="med"/>
            <a:tailEnd type="triangle" w="med" len="med"/>
          </a:ln>
        </p:spPr>
      </p:cxnSp>
      <p:sp>
        <p:nvSpPr>
          <p:cNvPr id="3" name="文字版面配置區 2">
            <a:extLst>
              <a:ext uri="{FF2B5EF4-FFF2-40B4-BE49-F238E27FC236}">
                <a16:creationId xmlns:a16="http://schemas.microsoft.com/office/drawing/2014/main" id="{1D763519-B81C-0152-D70C-FA1FFF12DB32}"/>
              </a:ext>
            </a:extLst>
          </p:cNvPr>
          <p:cNvSpPr>
            <a:spLocks noGrp="1"/>
          </p:cNvSpPr>
          <p:nvPr>
            <p:ph type="body" idx="1"/>
          </p:nvPr>
        </p:nvSpPr>
        <p:spPr>
          <a:xfrm>
            <a:off x="3077155" y="1569237"/>
            <a:ext cx="5351345" cy="2708565"/>
          </a:xfrm>
        </p:spPr>
        <p:txBody>
          <a:bodyPr/>
          <a:lstStyle/>
          <a:p>
            <a:r>
              <a:rPr lang="zh-TW" altLang="en-US" sz="2000" dirty="0">
                <a:latin typeface="DengXian" panose="02010600030101010101" pitchFamily="2" charset="-122"/>
                <a:ea typeface="DengXian" panose="02010600030101010101" pitchFamily="2" charset="-122"/>
              </a:rPr>
              <a:t>香港社會的兒童生活匱乏（</a:t>
            </a:r>
            <a:r>
              <a:rPr lang="en-US" altLang="zh-TW" sz="2000" dirty="0">
                <a:latin typeface="DengXian" panose="02010600030101010101" pitchFamily="2" charset="-122"/>
                <a:ea typeface="DengXian" panose="02010600030101010101" pitchFamily="2" charset="-122"/>
              </a:rPr>
              <a:t>childhood deprivation</a:t>
            </a:r>
            <a:r>
              <a:rPr lang="zh-TW" altLang="en-US" sz="2000" dirty="0">
                <a:latin typeface="DengXian" panose="02010600030101010101" pitchFamily="2" charset="-122"/>
                <a:ea typeface="DengXian" panose="02010600030101010101" pitchFamily="2" charset="-122"/>
              </a:rPr>
              <a:t>）成因複雜</a:t>
            </a:r>
            <a:r>
              <a:rPr lang="zh-CN" altLang="en-US" sz="2000" dirty="0">
                <a:latin typeface="DengXian" panose="02010600030101010101" pitchFamily="2" charset="-122"/>
                <a:ea typeface="DengXian" panose="02010600030101010101" pitchFamily="2" charset="-122"/>
              </a:rPr>
              <a:t>。</a:t>
            </a:r>
            <a:r>
              <a:rPr lang="zh-TW" altLang="en-US" sz="2000" dirty="0">
                <a:latin typeface="DengXian" panose="02010600030101010101" pitchFamily="2" charset="-122"/>
                <a:ea typeface="DengXian" panose="02010600030101010101" pitchFamily="2" charset="-122"/>
              </a:rPr>
              <a:t>僅以收入高低來評估兒童福祉，容易忽略了弱勢條件的多重性與交互性。</a:t>
            </a:r>
            <a:endParaRPr lang="en-US" altLang="zh-TW" sz="2000" dirty="0">
              <a:latin typeface="DengXian" panose="02010600030101010101" pitchFamily="2" charset="-122"/>
              <a:ea typeface="DengXian" panose="02010600030101010101" pitchFamily="2" charset="-122"/>
            </a:endParaRPr>
          </a:p>
          <a:p>
            <a:r>
              <a:rPr lang="zh-TW" altLang="en-US" sz="2000" dirty="0">
                <a:latin typeface="DengXian" panose="02010600030101010101" pitchFamily="2" charset="-122"/>
                <a:ea typeface="DengXian" panose="02010600030101010101" pitchFamily="2" charset="-122"/>
              </a:rPr>
              <a:t>本研究嘗試從兒童生活匱乏的角度切入，深入理解弱勢家庭兒童在日常生活中所面對的可及資源狀況與應對風險能力。</a:t>
            </a:r>
            <a:endParaRPr lang="LID4096" sz="2000" dirty="0">
              <a:latin typeface="DengXian" panose="02010600030101010101" pitchFamily="2" charset="-122"/>
              <a:ea typeface="DengXian" panose="02010600030101010101" pitchFamily="2" charset="-122"/>
            </a:endParaRPr>
          </a:p>
        </p:txBody>
      </p:sp>
      <p:sp>
        <p:nvSpPr>
          <p:cNvPr id="5" name="Google Shape;227;p38">
            <a:extLst>
              <a:ext uri="{FF2B5EF4-FFF2-40B4-BE49-F238E27FC236}">
                <a16:creationId xmlns:a16="http://schemas.microsoft.com/office/drawing/2014/main" id="{4CF00E60-701D-D859-262D-FB40204A8180}"/>
              </a:ext>
            </a:extLst>
          </p:cNvPr>
          <p:cNvSpPr txBox="1">
            <a:spLocks/>
          </p:cNvSpPr>
          <p:nvPr/>
        </p:nvSpPr>
        <p:spPr>
          <a:xfrm>
            <a:off x="508671" y="1299910"/>
            <a:ext cx="2224043" cy="2005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lexandria Medium"/>
              <a:buNone/>
              <a:defRPr sz="7000" b="0" i="0" u="none" strike="noStrike" cap="none">
                <a:solidFill>
                  <a:schemeClr val="dk1"/>
                </a:solidFill>
                <a:latin typeface="Alexandria Medium"/>
                <a:ea typeface="Alexandria Medium"/>
                <a:cs typeface="Alexandria Medium"/>
                <a:sym typeface="Alexandria Medium"/>
              </a:defRPr>
            </a:lvl1pPr>
            <a:lvl2pPr marR="0" lvl="1"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2pPr>
            <a:lvl3pPr marR="0" lvl="2"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3pPr>
            <a:lvl4pPr marR="0" lvl="3"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4pPr>
            <a:lvl5pPr marR="0" lvl="4"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5pPr>
            <a:lvl6pPr marR="0" lvl="5"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6pPr>
            <a:lvl7pPr marR="0" lvl="6"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7pPr>
            <a:lvl8pPr marR="0" lvl="7"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8pPr>
            <a:lvl9pPr marR="0" lvl="8" algn="l" rtl="0">
              <a:lnSpc>
                <a:spcPct val="100000"/>
              </a:lnSpc>
              <a:spcBef>
                <a:spcPts val="0"/>
              </a:spcBef>
              <a:spcAft>
                <a:spcPts val="0"/>
              </a:spcAft>
              <a:buClr>
                <a:schemeClr val="dk1"/>
              </a:buClr>
              <a:buSzPts val="2500"/>
              <a:buFont typeface="Alexandria Medium"/>
              <a:buNone/>
              <a:defRPr sz="2500" b="0" i="0" u="none" strike="noStrike" cap="none">
                <a:solidFill>
                  <a:schemeClr val="dk1"/>
                </a:solidFill>
                <a:latin typeface="Alexandria Medium"/>
                <a:ea typeface="Alexandria Medium"/>
                <a:cs typeface="Alexandria Medium"/>
                <a:sym typeface="Alexandria Medium"/>
              </a:defRPr>
            </a:lvl9pPr>
          </a:lstStyle>
          <a:p>
            <a:r>
              <a:rPr lang="zh-CN" altLang="en-US" sz="6000" kern="1200" spc="-50">
                <a:solidFill>
                  <a:prstClr val="black">
                    <a:lumMod val="75000"/>
                    <a:lumOff val="25000"/>
                  </a:prstClr>
                </a:solidFill>
                <a:latin typeface="Microsoft YaHei"/>
                <a:ea typeface="等线 Light"/>
              </a:rPr>
              <a:t>研究目的</a:t>
            </a:r>
            <a:endParaRPr lang="en-US" sz="6000" dirty="0"/>
          </a:p>
        </p:txBody>
      </p:sp>
    </p:spTree>
    <p:extLst>
      <p:ext uri="{BB962C8B-B14F-4D97-AF65-F5344CB8AC3E}">
        <p14:creationId xmlns:p14="http://schemas.microsoft.com/office/powerpoint/2010/main" val="339329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73F5098A-C50D-1311-D910-2B62B2012E53}"/>
            </a:ext>
          </a:extLst>
        </p:cNvPr>
        <p:cNvGrpSpPr/>
        <p:nvPr/>
      </p:nvGrpSpPr>
      <p:grpSpPr>
        <a:xfrm>
          <a:off x="0" y="0"/>
          <a:ext cx="0" cy="0"/>
          <a:chOff x="0" y="0"/>
          <a:chExt cx="0" cy="0"/>
        </a:xfrm>
      </p:grpSpPr>
      <p:sp>
        <p:nvSpPr>
          <p:cNvPr id="249" name="Google Shape;249;p41">
            <a:extLst>
              <a:ext uri="{FF2B5EF4-FFF2-40B4-BE49-F238E27FC236}">
                <a16:creationId xmlns:a16="http://schemas.microsoft.com/office/drawing/2014/main" id="{DBE56F13-76FE-F52D-C91E-D8D117AB23AF}"/>
              </a:ext>
            </a:extLst>
          </p:cNvPr>
          <p:cNvSpPr txBox="1">
            <a:spLocks noGrp="1"/>
          </p:cNvSpPr>
          <p:nvPr>
            <p:ph type="subTitle" idx="1"/>
          </p:nvPr>
        </p:nvSpPr>
        <p:spPr>
          <a:xfrm>
            <a:off x="715101" y="1217902"/>
            <a:ext cx="7358542" cy="30917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zh-CN" altLang="en-US" sz="1800" b="1" dirty="0">
                <a:latin typeface="DengXian" panose="02010600030101010101" pitchFamily="2" charset="-122"/>
                <a:ea typeface="DengXian" panose="02010600030101010101" pitchFamily="2" charset="-122"/>
              </a:rPr>
              <a:t>結論</a:t>
            </a:r>
            <a:endParaRPr lang="en-US" altLang="zh-CN" sz="1800" b="1" dirty="0">
              <a:latin typeface="DengXian" panose="02010600030101010101" pitchFamily="2" charset="-122"/>
              <a:ea typeface="DengXian" panose="02010600030101010101" pitchFamily="2" charset="-122"/>
            </a:endParaRPr>
          </a:p>
          <a:p>
            <a:pPr marL="285750" lvl="0" indent="-285750" algn="l" rtl="0">
              <a:spcBef>
                <a:spcPts val="0"/>
              </a:spcBef>
              <a:spcAft>
                <a:spcPts val="0"/>
              </a:spcAft>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兒童如具有特殊教育需要，其屬於低匱乏群組與高匱乏群組的機率分別顯著提高</a:t>
            </a:r>
            <a:r>
              <a:rPr lang="en-US" altLang="zh-TW" sz="1800" dirty="0">
                <a:latin typeface="DengXian" panose="02010600030101010101" pitchFamily="2" charset="-122"/>
                <a:ea typeface="DengXian" panose="02010600030101010101" pitchFamily="2" charset="-122"/>
              </a:rPr>
              <a:t>3.2</a:t>
            </a:r>
            <a:r>
              <a:rPr lang="zh-TW" altLang="en-US" sz="1800" dirty="0">
                <a:latin typeface="DengXian" panose="02010600030101010101" pitchFamily="2" charset="-122"/>
                <a:ea typeface="DengXian" panose="02010600030101010101" pitchFamily="2" charset="-122"/>
              </a:rPr>
              <a:t>倍及</a:t>
            </a:r>
            <a:r>
              <a:rPr lang="en-US" altLang="zh-TW" sz="1800" dirty="0">
                <a:latin typeface="DengXian" panose="02010600030101010101" pitchFamily="2" charset="-122"/>
                <a:ea typeface="DengXian" panose="02010600030101010101" pitchFamily="2" charset="-122"/>
              </a:rPr>
              <a:t>2.9</a:t>
            </a:r>
            <a:r>
              <a:rPr lang="zh-TW" altLang="en-US" sz="1800" dirty="0">
                <a:latin typeface="DengXian" panose="02010600030101010101" pitchFamily="2" charset="-122"/>
                <a:ea typeface="DengXian" panose="02010600030101010101" pitchFamily="2" charset="-122"/>
              </a:rPr>
              <a:t>倍</a:t>
            </a:r>
            <a:r>
              <a:rPr lang="zh-CN" altLang="en-US" sz="1800" dirty="0">
                <a:latin typeface="DengXian" panose="02010600030101010101" pitchFamily="2" charset="-122"/>
                <a:ea typeface="DengXian" panose="02010600030101010101" pitchFamily="2" charset="-122"/>
              </a:rPr>
              <a:t>。</a:t>
            </a:r>
            <a:endParaRPr lang="en-US" altLang="zh-CN" sz="1800" dirty="0">
              <a:latin typeface="DengXian" panose="02010600030101010101" pitchFamily="2" charset="-122"/>
              <a:ea typeface="DengXian" panose="02010600030101010101" pitchFamily="2" charset="-122"/>
            </a:endParaRPr>
          </a:p>
          <a:p>
            <a:pPr marL="285750" lvl="0" indent="-285750" algn="l" rtl="0">
              <a:spcBef>
                <a:spcPts val="0"/>
              </a:spcBef>
              <a:spcAft>
                <a:spcPts val="0"/>
              </a:spcAft>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控制變項方面，母親的教育程度與就業型態為最關鍵的影響因素。相較於具大專以上學歷者，母親僅具小學學歷者，其子女進入高匱乏群組的風險高達</a:t>
            </a:r>
            <a:r>
              <a:rPr lang="en-US" altLang="zh-TW" sz="1800" dirty="0">
                <a:latin typeface="DengXian" panose="02010600030101010101" pitchFamily="2" charset="-122"/>
                <a:ea typeface="DengXian" panose="02010600030101010101" pitchFamily="2" charset="-122"/>
              </a:rPr>
              <a:t>15.3</a:t>
            </a:r>
            <a:r>
              <a:rPr lang="zh-TW" altLang="en-US" sz="1800" dirty="0">
                <a:latin typeface="DengXian" panose="02010600030101010101" pitchFamily="2" charset="-122"/>
                <a:ea typeface="DengXian" panose="02010600030101010101" pitchFamily="2" charset="-122"/>
              </a:rPr>
              <a:t>倍，而初中學歷亦顯著增加風險。此外，母親若為兼職或半職工作，其子女進入高匱乏群組的風險為</a:t>
            </a:r>
            <a:r>
              <a:rPr lang="en-US" altLang="zh-TW" sz="1800" dirty="0">
                <a:latin typeface="DengXian" panose="02010600030101010101" pitchFamily="2" charset="-122"/>
                <a:ea typeface="DengXian" panose="02010600030101010101" pitchFamily="2" charset="-122"/>
              </a:rPr>
              <a:t>6.9</a:t>
            </a:r>
            <a:r>
              <a:rPr lang="zh-TW" altLang="en-US" sz="1800" dirty="0">
                <a:latin typeface="DengXian" panose="02010600030101010101" pitchFamily="2" charset="-122"/>
                <a:ea typeface="DengXian" panose="02010600030101010101" pitchFamily="2" charset="-122"/>
              </a:rPr>
              <a:t>倍</a:t>
            </a:r>
            <a:r>
              <a:rPr lang="zh-CN" altLang="en-US" sz="1800" dirty="0">
                <a:latin typeface="DengXian" panose="02010600030101010101" pitchFamily="2" charset="-122"/>
                <a:ea typeface="DengXian" panose="02010600030101010101" pitchFamily="2" charset="-122"/>
              </a:rPr>
              <a:t>。</a:t>
            </a:r>
            <a:endParaRPr lang="en-US" sz="1800" dirty="0">
              <a:latin typeface="DengXian" panose="02010600030101010101" pitchFamily="2" charset="-122"/>
              <a:ea typeface="DengXian" panose="02010600030101010101" pitchFamily="2" charset="-122"/>
            </a:endParaRPr>
          </a:p>
        </p:txBody>
      </p:sp>
      <p:sp>
        <p:nvSpPr>
          <p:cNvPr id="250" name="Google Shape;250;p41">
            <a:extLst>
              <a:ext uri="{FF2B5EF4-FFF2-40B4-BE49-F238E27FC236}">
                <a16:creationId xmlns:a16="http://schemas.microsoft.com/office/drawing/2014/main" id="{B5F63BC8-7249-56F8-90B1-3C0A39264CAF}"/>
              </a:ext>
            </a:extLst>
          </p:cNvPr>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2400" b="1" dirty="0">
                <a:effectLst/>
                <a:ea typeface="DengXian" panose="02010600030101010101" pitchFamily="2" charset="-122"/>
                <a:cs typeface="Times New Roman" panose="02020603050405020304" pitchFamily="18" charset="0"/>
              </a:rPr>
              <a:t>4. </a:t>
            </a:r>
            <a:r>
              <a:rPr lang="zh-TW" altLang="en-US" sz="2400" b="1" dirty="0">
                <a:effectLst/>
                <a:ea typeface="DengXian" panose="02010600030101010101" pitchFamily="2" charset="-122"/>
                <a:cs typeface="Times New Roman" panose="02020603050405020304" pitchFamily="18" charset="0"/>
              </a:rPr>
              <a:t>兒童及青少年家庭狀況與生活匱乏之邏輯迴歸分析</a:t>
            </a:r>
            <a:endParaRPr lang="en-US" sz="2400" b="1" dirty="0"/>
          </a:p>
        </p:txBody>
      </p:sp>
    </p:spTree>
    <p:extLst>
      <p:ext uri="{BB962C8B-B14F-4D97-AF65-F5344CB8AC3E}">
        <p14:creationId xmlns:p14="http://schemas.microsoft.com/office/powerpoint/2010/main" val="2617421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9311EDB4-0013-AADE-BE22-4D321E492423}"/>
            </a:ext>
          </a:extLst>
        </p:cNvPr>
        <p:cNvGrpSpPr/>
        <p:nvPr/>
      </p:nvGrpSpPr>
      <p:grpSpPr>
        <a:xfrm>
          <a:off x="0" y="0"/>
          <a:ext cx="0" cy="0"/>
          <a:chOff x="0" y="0"/>
          <a:chExt cx="0" cy="0"/>
        </a:xfrm>
      </p:grpSpPr>
      <p:sp>
        <p:nvSpPr>
          <p:cNvPr id="249" name="Google Shape;249;p41">
            <a:extLst>
              <a:ext uri="{FF2B5EF4-FFF2-40B4-BE49-F238E27FC236}">
                <a16:creationId xmlns:a16="http://schemas.microsoft.com/office/drawing/2014/main" id="{590AFC95-2C7A-DAF1-5DF2-D0064FB6B925}"/>
              </a:ext>
            </a:extLst>
          </p:cNvPr>
          <p:cNvSpPr txBox="1">
            <a:spLocks noGrp="1"/>
          </p:cNvSpPr>
          <p:nvPr>
            <p:ph type="subTitle" idx="1"/>
          </p:nvPr>
        </p:nvSpPr>
        <p:spPr>
          <a:xfrm>
            <a:off x="715101" y="1217902"/>
            <a:ext cx="7358542" cy="3091705"/>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為探討兒童生活匱乏類型對其健康與心理福祉的影響，本研究以五項健康狀況作為依變項，分別為生理健康（</a:t>
            </a:r>
            <a:r>
              <a:rPr lang="en-US" altLang="zh-TW" sz="1800" dirty="0">
                <a:latin typeface="DengXian" panose="02010600030101010101" pitchFamily="2" charset="-122"/>
                <a:ea typeface="DengXian" panose="02010600030101010101" pitchFamily="2" charset="-122"/>
              </a:rPr>
              <a:t>physical health</a:t>
            </a:r>
            <a:r>
              <a:rPr lang="zh-TW" altLang="en-US" sz="1800" dirty="0">
                <a:latin typeface="DengXian" panose="02010600030101010101" pitchFamily="2" charset="-122"/>
                <a:ea typeface="DengXian" panose="02010600030101010101" pitchFamily="2" charset="-122"/>
              </a:rPr>
              <a:t>）、主觀幸福感（</a:t>
            </a:r>
            <a:r>
              <a:rPr lang="en-US" altLang="zh-TW" sz="1800" dirty="0">
                <a:latin typeface="DengXian" panose="02010600030101010101" pitchFamily="2" charset="-122"/>
                <a:ea typeface="DengXian" panose="02010600030101010101" pitchFamily="2" charset="-122"/>
              </a:rPr>
              <a:t>subjective well-being</a:t>
            </a:r>
            <a:r>
              <a:rPr lang="zh-TW" altLang="en-US" sz="1800" dirty="0">
                <a:latin typeface="DengXian" panose="02010600030101010101" pitchFamily="2" charset="-122"/>
                <a:ea typeface="DengXian" panose="02010600030101010101" pitchFamily="2" charset="-122"/>
              </a:rPr>
              <a:t>）、抑鬱（</a:t>
            </a:r>
            <a:r>
              <a:rPr lang="en-US" altLang="zh-TW" sz="1800" dirty="0">
                <a:latin typeface="DengXian" panose="02010600030101010101" pitchFamily="2" charset="-122"/>
                <a:ea typeface="DengXian" panose="02010600030101010101" pitchFamily="2" charset="-122"/>
              </a:rPr>
              <a:t>depression</a:t>
            </a:r>
            <a:r>
              <a:rPr lang="zh-TW" altLang="en-US" sz="1800" dirty="0">
                <a:latin typeface="DengXian" panose="02010600030101010101" pitchFamily="2" charset="-122"/>
                <a:ea typeface="DengXian" panose="02010600030101010101" pitchFamily="2" charset="-122"/>
              </a:rPr>
              <a:t>）、焦慮（</a:t>
            </a:r>
            <a:r>
              <a:rPr lang="en-US" altLang="zh-TW" sz="1800" dirty="0">
                <a:latin typeface="DengXian" panose="02010600030101010101" pitchFamily="2" charset="-122"/>
                <a:ea typeface="DengXian" panose="02010600030101010101" pitchFamily="2" charset="-122"/>
              </a:rPr>
              <a:t>anxiety</a:t>
            </a:r>
            <a:r>
              <a:rPr lang="zh-TW" altLang="en-US" sz="1800" dirty="0">
                <a:latin typeface="DengXian" panose="02010600030101010101" pitchFamily="2" charset="-122"/>
                <a:ea typeface="DengXian" panose="02010600030101010101" pitchFamily="2" charset="-122"/>
              </a:rPr>
              <a:t>）與數碼成癮（</a:t>
            </a:r>
            <a:r>
              <a:rPr lang="en-US" altLang="zh-TW" sz="1800" dirty="0">
                <a:latin typeface="DengXian" panose="02010600030101010101" pitchFamily="2" charset="-122"/>
                <a:ea typeface="DengXian" panose="02010600030101010101" pitchFamily="2" charset="-122"/>
              </a:rPr>
              <a:t>digital addiction</a:t>
            </a:r>
            <a:r>
              <a:rPr lang="zh-TW" altLang="en-US" sz="1800" dirty="0">
                <a:latin typeface="DengXian" panose="02010600030101010101" pitchFamily="2" charset="-122"/>
                <a:ea typeface="DengXian" panose="02010600030101010101" pitchFamily="2" charset="-122"/>
              </a:rPr>
              <a:t>），並以多元線性迴歸（</a:t>
            </a:r>
            <a:r>
              <a:rPr lang="en-US" altLang="zh-TW" sz="1800" dirty="0">
                <a:latin typeface="DengXian" panose="02010600030101010101" pitchFamily="2" charset="-122"/>
                <a:ea typeface="DengXian" panose="02010600030101010101" pitchFamily="2" charset="-122"/>
              </a:rPr>
              <a:t>multiple regression</a:t>
            </a:r>
            <a:r>
              <a:rPr lang="zh-TW" altLang="en-US" sz="1800" dirty="0">
                <a:latin typeface="DengXian" panose="02010600030101010101" pitchFamily="2" charset="-122"/>
                <a:ea typeface="DengXian" panose="02010600030101010101" pitchFamily="2" charset="-122"/>
              </a:rPr>
              <a:t>）方式進行分析。</a:t>
            </a:r>
            <a:endParaRPr lang="en-US" altLang="zh-TW" sz="1800" dirty="0">
              <a:latin typeface="DengXian" panose="02010600030101010101" pitchFamily="2" charset="-122"/>
              <a:ea typeface="DengXian" panose="02010600030101010101" pitchFamily="2" charset="-122"/>
            </a:endParaRPr>
          </a:p>
          <a:p>
            <a:pPr marL="285750" lvl="0" indent="-285750" algn="l" rtl="0">
              <a:spcBef>
                <a:spcPts val="0"/>
              </a:spcBef>
              <a:spcAft>
                <a:spcPts val="0"/>
              </a:spcAft>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主要自變項為根據潛在類型分析（</a:t>
            </a:r>
            <a:r>
              <a:rPr lang="en-US" altLang="zh-TW" sz="1800" dirty="0">
                <a:latin typeface="DengXian" panose="02010600030101010101" pitchFamily="2" charset="-122"/>
                <a:ea typeface="DengXian" panose="02010600030101010101" pitchFamily="2" charset="-122"/>
              </a:rPr>
              <a:t>LCA</a:t>
            </a:r>
            <a:r>
              <a:rPr lang="zh-TW" altLang="en-US" sz="1800" dirty="0">
                <a:latin typeface="DengXian" panose="02010600030101010101" pitchFamily="2" charset="-122"/>
                <a:ea typeface="DengXian" panose="02010600030101010101" pitchFamily="2" charset="-122"/>
              </a:rPr>
              <a:t>）所劃分的兒童生活剝奪類型，分為「資源較充足」、「低匱乏」與「高匱乏」群組，並控制家庭背景變項。</a:t>
            </a:r>
            <a:endParaRPr lang="en-US" sz="1800" dirty="0">
              <a:latin typeface="DengXian" panose="02010600030101010101" pitchFamily="2" charset="-122"/>
              <a:ea typeface="DengXian" panose="02010600030101010101" pitchFamily="2" charset="-122"/>
            </a:endParaRPr>
          </a:p>
        </p:txBody>
      </p:sp>
      <p:sp>
        <p:nvSpPr>
          <p:cNvPr id="250" name="Google Shape;250;p41">
            <a:extLst>
              <a:ext uri="{FF2B5EF4-FFF2-40B4-BE49-F238E27FC236}">
                <a16:creationId xmlns:a16="http://schemas.microsoft.com/office/drawing/2014/main" id="{FE1A803C-3A5E-C9BB-8802-7C815523972B}"/>
              </a:ext>
            </a:extLst>
          </p:cNvPr>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400" b="1" dirty="0">
                <a:effectLst/>
                <a:ea typeface="DengXian" panose="02010600030101010101" pitchFamily="2" charset="-122"/>
                <a:cs typeface="Times New Roman" panose="02020603050405020304" pitchFamily="18" charset="0"/>
              </a:rPr>
              <a:t>5. </a:t>
            </a:r>
            <a:r>
              <a:rPr lang="zh-TW" altLang="en-US" sz="2400" b="1" dirty="0">
                <a:effectLst/>
                <a:ea typeface="DengXian" panose="02010600030101010101" pitchFamily="2" charset="-122"/>
                <a:cs typeface="Times New Roman" panose="02020603050405020304" pitchFamily="18" charset="0"/>
              </a:rPr>
              <a:t>兒童及青少年生活匱乏與健康之多元線性迴歸分析</a:t>
            </a:r>
            <a:endParaRPr lang="en-US" sz="2400" b="1" dirty="0"/>
          </a:p>
        </p:txBody>
      </p:sp>
    </p:spTree>
    <p:extLst>
      <p:ext uri="{BB962C8B-B14F-4D97-AF65-F5344CB8AC3E}">
        <p14:creationId xmlns:p14="http://schemas.microsoft.com/office/powerpoint/2010/main" val="156441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7722D529-8A52-B72F-3797-3DC01C069ADE}"/>
            </a:ext>
          </a:extLst>
        </p:cNvPr>
        <p:cNvGrpSpPr/>
        <p:nvPr/>
      </p:nvGrpSpPr>
      <p:grpSpPr>
        <a:xfrm>
          <a:off x="0" y="0"/>
          <a:ext cx="0" cy="0"/>
          <a:chOff x="0" y="0"/>
          <a:chExt cx="0" cy="0"/>
        </a:xfrm>
      </p:grpSpPr>
      <p:sp>
        <p:nvSpPr>
          <p:cNvPr id="250" name="Google Shape;250;p41">
            <a:extLst>
              <a:ext uri="{FF2B5EF4-FFF2-40B4-BE49-F238E27FC236}">
                <a16:creationId xmlns:a16="http://schemas.microsoft.com/office/drawing/2014/main" id="{8C587423-952B-13DD-1687-19D4629C1E3C}"/>
              </a:ext>
            </a:extLst>
          </p:cNvPr>
          <p:cNvSpPr txBox="1">
            <a:spLocks noGrp="1"/>
          </p:cNvSpPr>
          <p:nvPr>
            <p:ph type="title"/>
          </p:nvPr>
        </p:nvSpPr>
        <p:spPr>
          <a:xfrm>
            <a:off x="715050" y="65873"/>
            <a:ext cx="7713900" cy="548700"/>
          </a:xfrm>
          <a:prstGeom prst="rect">
            <a:avLst/>
          </a:prstGeom>
        </p:spPr>
        <p:txBody>
          <a:bodyPr spcFirstLastPara="1" wrap="square" lIns="91425" tIns="91425" rIns="91425" bIns="91425" anchor="t" anchorCtr="0">
            <a:noAutofit/>
          </a:bodyPr>
          <a:lstStyle/>
          <a:p>
            <a:pPr lvl="0"/>
            <a:r>
              <a:rPr lang="en-US" altLang="zh-CN" sz="2400" b="1" dirty="0">
                <a:ea typeface="DengXian" panose="02010600030101010101" pitchFamily="2" charset="-122"/>
                <a:cs typeface="Times New Roman" panose="02020603050405020304" pitchFamily="18" charset="0"/>
              </a:rPr>
              <a:t>5. </a:t>
            </a:r>
            <a:r>
              <a:rPr lang="zh-TW" altLang="en-US" sz="2400" b="1" dirty="0">
                <a:ea typeface="DengXian" panose="02010600030101010101" pitchFamily="2" charset="-122"/>
                <a:cs typeface="Times New Roman" panose="02020603050405020304" pitchFamily="18" charset="0"/>
              </a:rPr>
              <a:t>兒童及青少年生活匱乏與健康之多元線性迴歸分析</a:t>
            </a:r>
            <a:endParaRPr lang="en-US" sz="2400" b="1" dirty="0"/>
          </a:p>
        </p:txBody>
      </p:sp>
      <p:graphicFrame>
        <p:nvGraphicFramePr>
          <p:cNvPr id="4" name="表格 3">
            <a:extLst>
              <a:ext uri="{FF2B5EF4-FFF2-40B4-BE49-F238E27FC236}">
                <a16:creationId xmlns:a16="http://schemas.microsoft.com/office/drawing/2014/main" id="{DC17CF2A-1EFB-64EF-DA88-B7B4DBBB804F}"/>
              </a:ext>
            </a:extLst>
          </p:cNvPr>
          <p:cNvGraphicFramePr>
            <a:graphicFrameLocks noGrp="1"/>
          </p:cNvGraphicFramePr>
          <p:nvPr>
            <p:extLst>
              <p:ext uri="{D42A27DB-BD31-4B8C-83A1-F6EECF244321}">
                <p14:modId xmlns:p14="http://schemas.microsoft.com/office/powerpoint/2010/main" val="836451158"/>
              </p:ext>
            </p:extLst>
          </p:nvPr>
        </p:nvGraphicFramePr>
        <p:xfrm>
          <a:off x="715050" y="647106"/>
          <a:ext cx="7148836" cy="4373117"/>
        </p:xfrm>
        <a:graphic>
          <a:graphicData uri="http://schemas.openxmlformats.org/drawingml/2006/table">
            <a:tbl>
              <a:tblPr firstRow="1" firstCol="1" bandRow="1"/>
              <a:tblGrid>
                <a:gridCol w="1602561">
                  <a:extLst>
                    <a:ext uri="{9D8B030D-6E8A-4147-A177-3AD203B41FA5}">
                      <a16:colId xmlns:a16="http://schemas.microsoft.com/office/drawing/2014/main" val="2458760904"/>
                    </a:ext>
                  </a:extLst>
                </a:gridCol>
                <a:gridCol w="1602561">
                  <a:extLst>
                    <a:ext uri="{9D8B030D-6E8A-4147-A177-3AD203B41FA5}">
                      <a16:colId xmlns:a16="http://schemas.microsoft.com/office/drawing/2014/main" val="2099311299"/>
                    </a:ext>
                  </a:extLst>
                </a:gridCol>
                <a:gridCol w="1106290">
                  <a:extLst>
                    <a:ext uri="{9D8B030D-6E8A-4147-A177-3AD203B41FA5}">
                      <a16:colId xmlns:a16="http://schemas.microsoft.com/office/drawing/2014/main" val="3144778203"/>
                    </a:ext>
                  </a:extLst>
                </a:gridCol>
                <a:gridCol w="709356">
                  <a:extLst>
                    <a:ext uri="{9D8B030D-6E8A-4147-A177-3AD203B41FA5}">
                      <a16:colId xmlns:a16="http://schemas.microsoft.com/office/drawing/2014/main" val="4098836847"/>
                    </a:ext>
                  </a:extLst>
                </a:gridCol>
                <a:gridCol w="709356">
                  <a:extLst>
                    <a:ext uri="{9D8B030D-6E8A-4147-A177-3AD203B41FA5}">
                      <a16:colId xmlns:a16="http://schemas.microsoft.com/office/drawing/2014/main" val="3214028764"/>
                    </a:ext>
                  </a:extLst>
                </a:gridCol>
                <a:gridCol w="709356">
                  <a:extLst>
                    <a:ext uri="{9D8B030D-6E8A-4147-A177-3AD203B41FA5}">
                      <a16:colId xmlns:a16="http://schemas.microsoft.com/office/drawing/2014/main" val="3456490916"/>
                    </a:ext>
                  </a:extLst>
                </a:gridCol>
                <a:gridCol w="709356">
                  <a:extLst>
                    <a:ext uri="{9D8B030D-6E8A-4147-A177-3AD203B41FA5}">
                      <a16:colId xmlns:a16="http://schemas.microsoft.com/office/drawing/2014/main" val="4264750249"/>
                    </a:ext>
                  </a:extLst>
                </a:gridCol>
              </a:tblGrid>
              <a:tr h="101007">
                <a:tc gridSpan="7">
                  <a:txBody>
                    <a:bodyPr/>
                    <a:lstStyle/>
                    <a:p>
                      <a:pPr algn="just">
                        <a:buNone/>
                      </a:pPr>
                      <a:r>
                        <a:rPr lang="en-US" sz="900" b="1" kern="100">
                          <a:effectLst/>
                          <a:latin typeface="Times New Roman" panose="02020603050405020304" pitchFamily="18" charset="0"/>
                          <a:ea typeface="DengXian" panose="02010600030101010101" pitchFamily="2" charset="-122"/>
                          <a:cs typeface="Times New Roman" panose="02020603050405020304" pitchFamily="18" charset="0"/>
                        </a:rPr>
                        <a:t>Table 5. </a:t>
                      </a:r>
                      <a:r>
                        <a:rPr lang="en-US" sz="900" kern="100">
                          <a:effectLst/>
                          <a:latin typeface="Times New Roman" panose="02020603050405020304" pitchFamily="18" charset="0"/>
                          <a:ea typeface="DengXian" panose="02010600030101010101" pitchFamily="2" charset="-122"/>
                          <a:cs typeface="Times New Roman" panose="02020603050405020304" pitchFamily="18" charset="0"/>
                        </a:rPr>
                        <a:t>Multiple regression results of the associations between child deprivation patterns and health outcomes</a:t>
                      </a:r>
                      <a:r>
                        <a:rPr lang="en-US" sz="900" b="1" kern="10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3400566736"/>
                  </a:ext>
                </a:extLst>
              </a:tr>
              <a:tr h="303021">
                <a:tc gridSpan="2">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Variable</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LID4096"/>
                    </a:p>
                  </a:txBody>
                  <a:tcPr/>
                </a:tc>
                <a:tc>
                  <a:txBody>
                    <a:bodyPr/>
                    <a:lstStyle/>
                    <a:p>
                      <a:pPr algn="just">
                        <a:buNone/>
                      </a:pPr>
                      <a:r>
                        <a:rPr lang="en-US" sz="900" kern="100">
                          <a:effectLst/>
                          <a:latin typeface="Times New Roman" panose="02020603050405020304" pitchFamily="18" charset="0"/>
                          <a:ea typeface="DengXian" panose="02010600030101010101" pitchFamily="2" charset="-122"/>
                          <a:cs typeface="Times New Roman" panose="02020603050405020304" pitchFamily="18" charset="0"/>
                        </a:rPr>
                        <a:t>Physical health</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US" sz="900" kern="100">
                          <a:effectLst/>
                          <a:latin typeface="Times New Roman" panose="02020603050405020304" pitchFamily="18" charset="0"/>
                          <a:ea typeface="DengXian" panose="02010600030101010101" pitchFamily="2" charset="-122"/>
                          <a:cs typeface="Times New Roman" panose="02020603050405020304" pitchFamily="18" charset="0"/>
                        </a:rPr>
                        <a:t>Subjective well-being</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US" sz="900" kern="100">
                          <a:effectLst/>
                          <a:latin typeface="Times New Roman" panose="02020603050405020304" pitchFamily="18" charset="0"/>
                          <a:ea typeface="DengXian" panose="02010600030101010101" pitchFamily="2" charset="-122"/>
                          <a:cs typeface="Times New Roman" panose="02020603050405020304" pitchFamily="18" charset="0"/>
                        </a:rPr>
                        <a:t>Depression</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US" sz="900" kern="100">
                          <a:effectLst/>
                          <a:latin typeface="Times New Roman" panose="02020603050405020304" pitchFamily="18" charset="0"/>
                          <a:ea typeface="DengXian" panose="02010600030101010101" pitchFamily="2" charset="-122"/>
                          <a:cs typeface="Times New Roman" panose="02020603050405020304" pitchFamily="18" charset="0"/>
                        </a:rPr>
                        <a:t>Anxiety</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US" sz="900" kern="100">
                          <a:effectLst/>
                          <a:latin typeface="Times New Roman" panose="02020603050405020304" pitchFamily="18" charset="0"/>
                          <a:ea typeface="DengXian" panose="02010600030101010101" pitchFamily="2" charset="-122"/>
                          <a:cs typeface="Times New Roman" panose="02020603050405020304" pitchFamily="18" charset="0"/>
                        </a:rPr>
                        <a:t>Digital addiction</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4473076"/>
                  </a:ext>
                </a:extLst>
              </a:tr>
              <a:tr h="75478">
                <a:tc gridSpan="2">
                  <a:txBody>
                    <a:bodyPr/>
                    <a:lstStyle/>
                    <a:p>
                      <a:pPr algn="just">
                        <a:buNone/>
                      </a:pPr>
                      <a:r>
                        <a:rPr lang="en-US" sz="900" b="1" i="1"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Child deprivation patterns</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LID4096"/>
                    </a:p>
                  </a:txBody>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16856437"/>
                  </a:ext>
                </a:extLst>
              </a:tr>
              <a:tr h="151511">
                <a:tc gridSpan="2">
                  <a:txBody>
                    <a:bodyPr/>
                    <a:lstStyle/>
                    <a:p>
                      <a:pPr algn="just">
                        <a:buNone/>
                      </a:pPr>
                      <a:r>
                        <a:rPr lang="en-US" sz="900" kern="100">
                          <a:solidFill>
                            <a:srgbClr val="000000"/>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Low</a:t>
                      </a:r>
                      <a:r>
                        <a:rPr lang="en-US" sz="900" kern="10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 depriv</a:t>
                      </a:r>
                      <a:r>
                        <a:rPr lang="en-US" sz="900" kern="100">
                          <a:solidFill>
                            <a:srgbClr val="000000"/>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ation</a:t>
                      </a:r>
                      <a:r>
                        <a:rPr lang="en-US" sz="900" kern="10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 (ref:</a:t>
                      </a:r>
                      <a:r>
                        <a:rPr lang="en-US" sz="900" kern="100">
                          <a:solidFill>
                            <a:srgbClr val="000000"/>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Relative a</a:t>
                      </a:r>
                      <a:r>
                        <a:rPr lang="en-US" sz="900" kern="10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ffluent)</a:t>
                      </a:r>
                      <a:endParaRPr lang="en-US" sz="1000" kern="10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-0.206***</a:t>
                      </a:r>
                      <a:endParaRPr lang="en-US" sz="100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-0.120*</a:t>
                      </a:r>
                      <a:endParaRPr lang="en-US" sz="100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0.018</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0.012</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0.132*</a:t>
                      </a:r>
                      <a:endParaRPr lang="en-US" sz="100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689393260"/>
                  </a:ext>
                </a:extLst>
              </a:tr>
              <a:tr h="151511">
                <a:tc gridSpan="2">
                  <a:txBody>
                    <a:bodyPr/>
                    <a:lstStyle/>
                    <a:p>
                      <a:pPr algn="l">
                        <a:buNone/>
                      </a:pPr>
                      <a:r>
                        <a:rPr lang="en-US" sz="9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High depriv</a:t>
                      </a:r>
                      <a:r>
                        <a:rPr lang="en-US" sz="900" kern="100" dirty="0">
                          <a:solidFill>
                            <a:srgbClr val="000000"/>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ation</a:t>
                      </a:r>
                      <a:r>
                        <a:rPr lang="en-US" sz="9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 (ref: </a:t>
                      </a:r>
                      <a:r>
                        <a:rPr lang="en-US" sz="900" kern="100" dirty="0">
                          <a:solidFill>
                            <a:srgbClr val="000000"/>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Relative a</a:t>
                      </a:r>
                      <a:r>
                        <a:rPr lang="en-US" sz="9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ffluent)</a:t>
                      </a:r>
                      <a:endParaRPr lang="en-US" sz="100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-0.395***</a:t>
                      </a:r>
                      <a:endParaRPr lang="en-US" sz="100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-0.324***</a:t>
                      </a:r>
                      <a:endParaRPr lang="en-US" sz="100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0.158**</a:t>
                      </a:r>
                      <a:endParaRPr lang="en-US" sz="100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0.185**</a:t>
                      </a:r>
                      <a:endParaRPr lang="en-US" sz="100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highlight>
                            <a:srgbClr val="FFFF00"/>
                          </a:highlight>
                          <a:latin typeface="Times New Roman" panose="02020603050405020304" pitchFamily="18" charset="0"/>
                          <a:ea typeface="新細明體" panose="02020500000000000000" pitchFamily="18" charset="-120"/>
                          <a:cs typeface="Times New Roman" panose="02020603050405020304" pitchFamily="18" charset="0"/>
                        </a:rPr>
                        <a:t>0.174**</a:t>
                      </a:r>
                      <a:endParaRPr lang="en-US" sz="1000" kern="100" dirty="0">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2196388169"/>
                  </a:ext>
                </a:extLst>
              </a:tr>
              <a:tr h="58166">
                <a:tc gridSpan="2">
                  <a:txBody>
                    <a:bodyPr/>
                    <a:lstStyle/>
                    <a:p>
                      <a:pPr algn="just">
                        <a:buNone/>
                      </a:pPr>
                      <a:r>
                        <a:rPr lang="en-US" sz="900" b="1" i="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Family disadvantages</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428362891"/>
                  </a:ext>
                </a:extLst>
              </a:tr>
              <a:tr h="151511">
                <a:tc gridSpan="2">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Single-parent family (ref: no)</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0.030</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0.007</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-0.053</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-0.060</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-0.005</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3227568339"/>
                  </a:ext>
                </a:extLst>
              </a:tr>
              <a:tr h="151511">
                <a:tc gridSpan="2">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New immigrant family (ref: no)</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-0.008</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-0.049</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0.038</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0.046</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3846756747"/>
                  </a:ext>
                </a:extLst>
              </a:tr>
              <a:tr h="151511">
                <a:tc gridSpan="2">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Two-way permit family (ref: no)</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-0.029</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-0.011</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0.036</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-0.026</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2118755844"/>
                  </a:ext>
                </a:extLst>
              </a:tr>
              <a:tr h="151511">
                <a:tc gridSpan="2">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CSSA family (ref: no)</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0.025</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-0.034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0.092</a:t>
                      </a:r>
                      <a:r>
                        <a:rPr lang="en-US" sz="900" kern="10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0.074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0.007</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831939024"/>
                  </a:ext>
                </a:extLst>
              </a:tr>
              <a:tr h="151511">
                <a:tc gridSpan="2">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Living in public housing or subdivided flat (ref: no)</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-0.027</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-0.039</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-0.042</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-0.084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798071439"/>
                  </a:ext>
                </a:extLst>
              </a:tr>
              <a:tr h="151511">
                <a:tc gridSpan="2">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Living with disability or chronic conditions (ref: no)</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-0.101**</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-0.088*</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0.089*</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0.127**</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0.128**</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1143019567"/>
                  </a:ext>
                </a:extLst>
              </a:tr>
              <a:tr h="58166">
                <a:tc gridSpan="2">
                  <a:txBody>
                    <a:bodyPr/>
                    <a:lstStyle/>
                    <a:p>
                      <a:pPr algn="just">
                        <a:buNone/>
                      </a:pPr>
                      <a:r>
                        <a:rPr lang="en-US" sz="900" b="1" i="1"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Sociodemographic variables</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3502467627"/>
                  </a:ext>
                </a:extLst>
              </a:tr>
              <a:tr h="151511">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Sex (ref: Boys)</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Girls</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-0.073*</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-0.008</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0.052</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0.027</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-0.041</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4082171065"/>
                  </a:ext>
                </a:extLst>
              </a:tr>
              <a:tr h="151511">
                <a:tc>
                  <a:txBody>
                    <a:bodyPr/>
                    <a:lstStyle/>
                    <a:p>
                      <a:pPr algn="just">
                        <a:buNone/>
                      </a:pPr>
                      <a:r>
                        <a:rPr lang="en-US" sz="9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Age</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-0.093*</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-0.145***</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0.194***</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0.197***</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0.218***</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3105331321"/>
                  </a:ext>
                </a:extLst>
              </a:tr>
              <a:tr h="151511">
                <a:tc rowSpan="3">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Father’s education level (ref: College and above)</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l">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Primary school</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-0.027</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0.069</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0.045</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-0.057</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4171489739"/>
                  </a:ext>
                </a:extLst>
              </a:tr>
              <a:tr h="101007">
                <a:tc vMerge="1">
                  <a:txBody>
                    <a:bodyPr/>
                    <a:lstStyle/>
                    <a:p>
                      <a:endParaRPr lang="LID4096"/>
                    </a:p>
                  </a:txBody>
                  <a:tcPr/>
                </a:tc>
                <a:tc>
                  <a:txBody>
                    <a:bodyPr/>
                    <a:lstStyle/>
                    <a:p>
                      <a:pPr algn="l">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Junior high school</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-0.022</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0.021</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0.064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0.012</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0.088</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2088760633"/>
                  </a:ext>
                </a:extLst>
              </a:tr>
              <a:tr h="151511">
                <a:tc vMerge="1">
                  <a:txBody>
                    <a:bodyPr/>
                    <a:lstStyle/>
                    <a:p>
                      <a:endParaRPr lang="LID4096"/>
                    </a:p>
                  </a:txBody>
                  <a:tcPr/>
                </a:tc>
                <a:tc>
                  <a:txBody>
                    <a:bodyPr/>
                    <a:lstStyle/>
                    <a:p>
                      <a:pPr algn="l">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Senior high school</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-0.023</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0.020</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0.107*</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0.056</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-0.006</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2320328117"/>
                  </a:ext>
                </a:extLst>
              </a:tr>
              <a:tr h="151511">
                <a:tc rowSpan="3">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Mother’s education level (ref: College and above)</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l">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Primary school</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-0.141**</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-0.150**</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0.118*</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0.119*</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0.071</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3394074979"/>
                  </a:ext>
                </a:extLst>
              </a:tr>
              <a:tr h="151511">
                <a:tc vMerge="1">
                  <a:txBody>
                    <a:bodyPr/>
                    <a:lstStyle/>
                    <a:p>
                      <a:endParaRPr lang="LID4096"/>
                    </a:p>
                  </a:txBody>
                  <a:tcPr/>
                </a:tc>
                <a:tc>
                  <a:txBody>
                    <a:bodyPr/>
                    <a:lstStyle/>
                    <a:p>
                      <a:pPr algn="l">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Junior high school</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-0.195**</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-0.236***</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0.078</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0.074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0.068</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801919483"/>
                  </a:ext>
                </a:extLst>
              </a:tr>
              <a:tr h="151511">
                <a:tc vMerge="1">
                  <a:txBody>
                    <a:bodyPr/>
                    <a:lstStyle/>
                    <a:p>
                      <a:endParaRPr lang="LID4096"/>
                    </a:p>
                  </a:txBody>
                  <a:tcPr/>
                </a:tc>
                <a:tc>
                  <a:txBody>
                    <a:bodyPr/>
                    <a:lstStyle/>
                    <a:p>
                      <a:pPr algn="l">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Senior high school</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-0.233***</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-0.210***</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0.087</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0.120*</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0.073</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3417131677"/>
                  </a:ext>
                </a:extLst>
              </a:tr>
              <a:tr h="151511">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Father’s employment status (ref: Full time)</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l">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Part time or half time</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-0.043</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-0.012</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0.009</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0.068</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2563657865"/>
                  </a:ext>
                </a:extLst>
              </a:tr>
              <a:tr h="151511">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Mother’s employment status (ref: Full time)</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l">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Part time or half time</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-0.016</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0.036</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-0.047</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-0.051</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-0.013</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4074165274"/>
                  </a:ext>
                </a:extLst>
              </a:tr>
              <a:tr h="151511">
                <a:tc gridSpan="2">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Family size</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0.049</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0.081</a:t>
                      </a:r>
                      <a:r>
                        <a:rPr lang="en-US" sz="900" kern="100">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-0.106*</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-0.058</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-0.043</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3383688901"/>
                  </a:ext>
                </a:extLst>
              </a:tr>
              <a:tr h="75478">
                <a:tc gridSpan="2">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 </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hMerge="1">
                  <a:txBody>
                    <a:bodyPr/>
                    <a:lstStyle/>
                    <a:p>
                      <a:endParaRPr lang="LID4096"/>
                    </a:p>
                  </a:txBody>
                  <a:tcPr/>
                </a:tc>
                <a:tc>
                  <a:txBody>
                    <a:bodyPr/>
                    <a:lstStyle/>
                    <a:p>
                      <a:pPr algn="just">
                        <a:buNone/>
                      </a:pPr>
                      <a:r>
                        <a:rPr lang="en-US" sz="9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589</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592</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591</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591</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tc>
                  <a:txBody>
                    <a:bodyPr/>
                    <a:lstStyle/>
                    <a:p>
                      <a:pPr algn="just">
                        <a:buNone/>
                      </a:pPr>
                      <a:r>
                        <a:rPr lang="en-US" sz="9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536</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a:noFill/>
                    </a:lnB>
                    <a:noFill/>
                  </a:tcPr>
                </a:tc>
                <a:extLst>
                  <a:ext uri="{0D108BD9-81ED-4DB2-BD59-A6C34878D82A}">
                    <a16:rowId xmlns:a16="http://schemas.microsoft.com/office/drawing/2014/main" val="1969514652"/>
                  </a:ext>
                </a:extLst>
              </a:tr>
              <a:tr h="75478">
                <a:tc gridSpan="2">
                  <a:txBody>
                    <a:bodyPr/>
                    <a:lstStyle/>
                    <a:p>
                      <a:pPr algn="just">
                        <a:buNone/>
                      </a:pPr>
                      <a:r>
                        <a:rPr lang="en-US" sz="9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a:t>
                      </a:r>
                      <a:r>
                        <a:rPr lang="en-US" sz="900" kern="100" baseline="300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LID4096"/>
                    </a:p>
                  </a:txBody>
                  <a:tcPr/>
                </a:tc>
                <a:tc>
                  <a:txBody>
                    <a:bodyPr/>
                    <a:lstStyle/>
                    <a:p>
                      <a:pPr algn="just">
                        <a:buNone/>
                      </a:pPr>
                      <a:r>
                        <a:rPr lang="en-US" sz="9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0.28</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buNone/>
                      </a:pPr>
                      <a:r>
                        <a:rPr lang="en-US" sz="9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0.23</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buNone/>
                      </a:pPr>
                      <a:r>
                        <a:rPr lang="en-US" sz="9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0.14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buNone/>
                      </a:pPr>
                      <a:r>
                        <a:rPr lang="en-US" sz="9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0.14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buNone/>
                      </a:pPr>
                      <a:r>
                        <a:rPr lang="en-US" sz="900" kern="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0.14</a:t>
                      </a:r>
                      <a:endParaRPr lang="en-US"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2444049"/>
                  </a:ext>
                </a:extLst>
              </a:tr>
              <a:tr h="101007">
                <a:tc gridSpan="7">
                  <a:txBody>
                    <a:bodyPr/>
                    <a:lstStyle/>
                    <a:p>
                      <a:pPr algn="just">
                        <a:buNone/>
                      </a:pPr>
                      <a:r>
                        <a:rPr lang="en-US" sz="900" b="1" i="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Notes.</a:t>
                      </a: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900" kern="100" dirty="0">
                          <a:effectLst/>
                          <a:latin typeface="Times New Roman" panose="02020603050405020304" pitchFamily="18" charset="0"/>
                          <a:ea typeface="新細明體" panose="02020500000000000000" pitchFamily="18" charset="-120"/>
                          <a:cs typeface="Times New Roman" panose="02020603050405020304" pitchFamily="18" charset="0"/>
                        </a:rPr>
                        <a:t>† p &lt; .1, </a:t>
                      </a:r>
                      <a:r>
                        <a:rPr lang="en-US" sz="900" kern="100" dirty="0">
                          <a:effectLst/>
                          <a:latin typeface="Times New Roman" panose="02020603050405020304" pitchFamily="18" charset="0"/>
                          <a:ea typeface="DengXian" panose="02010600030101010101" pitchFamily="2" charset="-122"/>
                          <a:cs typeface="Times New Roman" panose="02020603050405020304" pitchFamily="18" charset="0"/>
                        </a:rPr>
                        <a:t>* p &lt; .05, **p &lt; .01, ***p &lt; .001; </a:t>
                      </a:r>
                      <a:r>
                        <a:rPr lang="en-US" sz="9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All coefficients are standardized.</a:t>
                      </a:r>
                      <a:endParaRPr lang="en-US"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7106" marR="27106"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630469555"/>
                  </a:ext>
                </a:extLst>
              </a:tr>
            </a:tbl>
          </a:graphicData>
        </a:graphic>
      </p:graphicFrame>
    </p:spTree>
    <p:extLst>
      <p:ext uri="{BB962C8B-B14F-4D97-AF65-F5344CB8AC3E}">
        <p14:creationId xmlns:p14="http://schemas.microsoft.com/office/powerpoint/2010/main" val="3984867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38A38445-E442-1768-7B5B-67F39EC0A0F8}"/>
            </a:ext>
          </a:extLst>
        </p:cNvPr>
        <p:cNvGrpSpPr/>
        <p:nvPr/>
      </p:nvGrpSpPr>
      <p:grpSpPr>
        <a:xfrm>
          <a:off x="0" y="0"/>
          <a:ext cx="0" cy="0"/>
          <a:chOff x="0" y="0"/>
          <a:chExt cx="0" cy="0"/>
        </a:xfrm>
      </p:grpSpPr>
      <p:sp>
        <p:nvSpPr>
          <p:cNvPr id="249" name="Google Shape;249;p41">
            <a:extLst>
              <a:ext uri="{FF2B5EF4-FFF2-40B4-BE49-F238E27FC236}">
                <a16:creationId xmlns:a16="http://schemas.microsoft.com/office/drawing/2014/main" id="{509C12BC-B43D-5E03-361E-8C1C9A1746CA}"/>
              </a:ext>
            </a:extLst>
          </p:cNvPr>
          <p:cNvSpPr txBox="1">
            <a:spLocks noGrp="1"/>
          </p:cNvSpPr>
          <p:nvPr>
            <p:ph type="subTitle" idx="1"/>
          </p:nvPr>
        </p:nvSpPr>
        <p:spPr>
          <a:xfrm>
            <a:off x="715101" y="1217902"/>
            <a:ext cx="7358542" cy="30917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zh-CN" altLang="en-US" sz="1800" b="1" dirty="0">
                <a:latin typeface="DengXian" panose="02010600030101010101" pitchFamily="2" charset="-122"/>
                <a:ea typeface="DengXian" panose="02010600030101010101" pitchFamily="2" charset="-122"/>
              </a:rPr>
              <a:t>結論</a:t>
            </a:r>
            <a:endParaRPr lang="en-US" altLang="zh-CN" sz="1800" b="1" dirty="0">
              <a:latin typeface="DengXian" panose="02010600030101010101" pitchFamily="2" charset="-122"/>
              <a:ea typeface="DengXian" panose="02010600030101010101" pitchFamily="2" charset="-122"/>
            </a:endParaRPr>
          </a:p>
          <a:p>
            <a:pPr marL="285750" lvl="0" indent="-285750" algn="l" rtl="0">
              <a:spcBef>
                <a:spcPts val="0"/>
              </a:spcBef>
              <a:spcAft>
                <a:spcPts val="0"/>
              </a:spcAft>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兒童匱乏程度越高，健康與心理結果越差。</a:t>
            </a:r>
            <a:endParaRPr lang="en-US" altLang="zh-TW" sz="1800" dirty="0">
              <a:latin typeface="DengXian" panose="02010600030101010101" pitchFamily="2" charset="-122"/>
              <a:ea typeface="DengXian" panose="02010600030101010101" pitchFamily="2" charset="-122"/>
            </a:endParaRPr>
          </a:p>
          <a:p>
            <a:pPr marL="285750" lvl="0" indent="-285750" algn="l" rtl="0">
              <a:spcBef>
                <a:spcPts val="0"/>
              </a:spcBef>
              <a:spcAft>
                <a:spcPts val="0"/>
              </a:spcAft>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「低匱乏」群組的兒童在生理健康與主觀幸福感上顯著較低，並在數碼成癮風險上顯著較高。</a:t>
            </a:r>
            <a:endParaRPr lang="en-US" altLang="zh-TW" sz="1800" dirty="0">
              <a:latin typeface="DengXian" panose="02010600030101010101" pitchFamily="2" charset="-122"/>
              <a:ea typeface="DengXian" panose="02010600030101010101" pitchFamily="2" charset="-122"/>
            </a:endParaRPr>
          </a:p>
          <a:p>
            <a:pPr marL="285750" lvl="0" indent="-285750" algn="l" rtl="0">
              <a:spcBef>
                <a:spcPts val="0"/>
              </a:spcBef>
              <a:spcAft>
                <a:spcPts val="0"/>
              </a:spcAft>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「高匱乏」群組的兒童則在所有結果指標中呈現更為明顯的負向影響，包含生理健康、主觀幸福感、抑鬱、焦慮與數碼成癮，顯示生活匱乏對兒童身心健康產生全面性且深遠的影響。</a:t>
            </a:r>
            <a:endParaRPr lang="en-US" sz="1800" dirty="0">
              <a:latin typeface="DengXian" panose="02010600030101010101" pitchFamily="2" charset="-122"/>
              <a:ea typeface="DengXian" panose="02010600030101010101" pitchFamily="2" charset="-122"/>
            </a:endParaRPr>
          </a:p>
        </p:txBody>
      </p:sp>
      <p:sp>
        <p:nvSpPr>
          <p:cNvPr id="250" name="Google Shape;250;p41">
            <a:extLst>
              <a:ext uri="{FF2B5EF4-FFF2-40B4-BE49-F238E27FC236}">
                <a16:creationId xmlns:a16="http://schemas.microsoft.com/office/drawing/2014/main" id="{3B8512AD-E004-4DF9-5DE0-029A72B29075}"/>
              </a:ext>
            </a:extLst>
          </p:cNvPr>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lvl="0"/>
            <a:r>
              <a:rPr lang="en-US" altLang="zh-CN" sz="2400" b="1" dirty="0">
                <a:ea typeface="DengXian" panose="02010600030101010101" pitchFamily="2" charset="-122"/>
                <a:cs typeface="Times New Roman" panose="02020603050405020304" pitchFamily="18" charset="0"/>
              </a:rPr>
              <a:t>5. </a:t>
            </a:r>
            <a:r>
              <a:rPr lang="zh-TW" altLang="en-US" sz="2400" b="1" dirty="0">
                <a:ea typeface="DengXian" panose="02010600030101010101" pitchFamily="2" charset="-122"/>
                <a:cs typeface="Times New Roman" panose="02020603050405020304" pitchFamily="18" charset="0"/>
              </a:rPr>
              <a:t>兒童及青少年生活匱乏與健康之多元線性迴歸分析</a:t>
            </a:r>
            <a:endParaRPr lang="en-US" sz="2400" b="1" dirty="0"/>
          </a:p>
        </p:txBody>
      </p:sp>
    </p:spTree>
    <p:extLst>
      <p:ext uri="{BB962C8B-B14F-4D97-AF65-F5344CB8AC3E}">
        <p14:creationId xmlns:p14="http://schemas.microsoft.com/office/powerpoint/2010/main" val="26194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a:extLst>
            <a:ext uri="{FF2B5EF4-FFF2-40B4-BE49-F238E27FC236}">
              <a16:creationId xmlns:a16="http://schemas.microsoft.com/office/drawing/2014/main" id="{7DCD0AA4-6A44-A8F4-4224-9C6090D053A4}"/>
            </a:ext>
          </a:extLst>
        </p:cNvPr>
        <p:cNvGrpSpPr/>
        <p:nvPr/>
      </p:nvGrpSpPr>
      <p:grpSpPr>
        <a:xfrm>
          <a:off x="0" y="0"/>
          <a:ext cx="0" cy="0"/>
          <a:chOff x="0" y="0"/>
          <a:chExt cx="0" cy="0"/>
        </a:xfrm>
      </p:grpSpPr>
      <p:sp>
        <p:nvSpPr>
          <p:cNvPr id="249" name="Google Shape;249;p41">
            <a:extLst>
              <a:ext uri="{FF2B5EF4-FFF2-40B4-BE49-F238E27FC236}">
                <a16:creationId xmlns:a16="http://schemas.microsoft.com/office/drawing/2014/main" id="{CF3F07E0-D3B6-CA52-421F-4F99992F2AFA}"/>
              </a:ext>
            </a:extLst>
          </p:cNvPr>
          <p:cNvSpPr txBox="1">
            <a:spLocks noGrp="1"/>
          </p:cNvSpPr>
          <p:nvPr>
            <p:ph type="subTitle" idx="1"/>
          </p:nvPr>
        </p:nvSpPr>
        <p:spPr>
          <a:xfrm>
            <a:off x="715101" y="1217902"/>
            <a:ext cx="7358542" cy="30917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zh-CN" altLang="en-US" sz="1800" b="1" dirty="0">
                <a:latin typeface="DengXian" panose="02010600030101010101" pitchFamily="2" charset="-122"/>
                <a:ea typeface="DengXian" panose="02010600030101010101" pitchFamily="2" charset="-122"/>
              </a:rPr>
              <a:t>結論</a:t>
            </a:r>
            <a:endParaRPr lang="en-US" altLang="zh-CN" sz="1800" b="1" dirty="0">
              <a:latin typeface="DengXian" panose="02010600030101010101" pitchFamily="2" charset="-122"/>
              <a:ea typeface="DengXian" panose="02010600030101010101" pitchFamily="2" charset="-122"/>
            </a:endParaRPr>
          </a:p>
          <a:p>
            <a:pPr marL="285750" indent="-285750">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控制變項方面，家庭中有身心障礙或長期病患的情況亦與較差的健康結果顯著相關，包括較低的生理健康與主觀幸福感，以及較高的抑鬱、焦慮與數碼成癮風險。母親教育程度低與兒童及青少年較差的健康結果顯著相關</a:t>
            </a:r>
            <a:r>
              <a:rPr lang="zh-CN" altLang="en-US" sz="1800" dirty="0">
                <a:latin typeface="DengXian" panose="02010600030101010101" pitchFamily="2" charset="-122"/>
                <a:ea typeface="DengXian" panose="02010600030101010101" pitchFamily="2" charset="-122"/>
              </a:rPr>
              <a:t>。</a:t>
            </a:r>
            <a:endParaRPr lang="en-US" altLang="zh-TW" sz="1800" dirty="0">
              <a:latin typeface="DengXian" panose="02010600030101010101" pitchFamily="2" charset="-122"/>
              <a:ea typeface="DengXian" panose="02010600030101010101" pitchFamily="2" charset="-122"/>
            </a:endParaRPr>
          </a:p>
          <a:p>
            <a:pPr marL="285750" lvl="0" indent="-285750" algn="l" rtl="0">
              <a:spcBef>
                <a:spcPts val="0"/>
              </a:spcBef>
              <a:spcAft>
                <a:spcPts val="0"/>
              </a:spcAft>
              <a:buFont typeface="Arial" panose="020B0604020202020204" pitchFamily="34" charset="0"/>
              <a:buChar char="•"/>
            </a:pPr>
            <a:r>
              <a:rPr lang="zh-TW" altLang="en-US" sz="1800" dirty="0">
                <a:latin typeface="DengXian" panose="02010600030101010101" pitchFamily="2" charset="-122"/>
                <a:ea typeface="DengXian" panose="02010600030101010101" pitchFamily="2" charset="-122"/>
              </a:rPr>
              <a:t>年齡越大的兒童報告較差的生理健康與主觀幸福感，但其抑鬱、焦慮與數碼成癮風險則明顯上升</a:t>
            </a:r>
            <a:r>
              <a:rPr lang="zh-CN" altLang="en-US" sz="1800" dirty="0">
                <a:latin typeface="DengXian" panose="02010600030101010101" pitchFamily="2" charset="-122"/>
                <a:ea typeface="DengXian" panose="02010600030101010101" pitchFamily="2" charset="-122"/>
              </a:rPr>
              <a:t>。</a:t>
            </a:r>
            <a:endParaRPr lang="en-US" altLang="zh-CN" sz="1800" dirty="0">
              <a:latin typeface="DengXian" panose="02010600030101010101" pitchFamily="2" charset="-122"/>
              <a:ea typeface="DengXian" panose="02010600030101010101" pitchFamily="2" charset="-122"/>
            </a:endParaRPr>
          </a:p>
        </p:txBody>
      </p:sp>
      <p:sp>
        <p:nvSpPr>
          <p:cNvPr id="250" name="Google Shape;250;p41">
            <a:extLst>
              <a:ext uri="{FF2B5EF4-FFF2-40B4-BE49-F238E27FC236}">
                <a16:creationId xmlns:a16="http://schemas.microsoft.com/office/drawing/2014/main" id="{5FC18FA1-7571-5149-5D12-A47FAF5EC438}"/>
              </a:ext>
            </a:extLst>
          </p:cNvPr>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lvl="0"/>
            <a:r>
              <a:rPr lang="en-US" altLang="zh-CN" sz="2400" b="1" dirty="0">
                <a:ea typeface="DengXian" panose="02010600030101010101" pitchFamily="2" charset="-122"/>
                <a:cs typeface="Times New Roman" panose="02020603050405020304" pitchFamily="18" charset="0"/>
              </a:rPr>
              <a:t>5. </a:t>
            </a:r>
            <a:r>
              <a:rPr lang="zh-TW" altLang="en-US" sz="2400" b="1" dirty="0">
                <a:ea typeface="DengXian" panose="02010600030101010101" pitchFamily="2" charset="-122"/>
                <a:cs typeface="Times New Roman" panose="02020603050405020304" pitchFamily="18" charset="0"/>
              </a:rPr>
              <a:t>兒童及青少年生活匱乏與健康之多元線性迴歸分析</a:t>
            </a:r>
            <a:endParaRPr lang="en-US" sz="2400" b="1" dirty="0"/>
          </a:p>
        </p:txBody>
      </p:sp>
    </p:spTree>
    <p:extLst>
      <p:ext uri="{BB962C8B-B14F-4D97-AF65-F5344CB8AC3E}">
        <p14:creationId xmlns:p14="http://schemas.microsoft.com/office/powerpoint/2010/main" val="811430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771"/>
        <p:cNvGrpSpPr/>
        <p:nvPr/>
      </p:nvGrpSpPr>
      <p:grpSpPr>
        <a:xfrm>
          <a:off x="0" y="0"/>
          <a:ext cx="0" cy="0"/>
          <a:chOff x="0" y="0"/>
          <a:chExt cx="0" cy="0"/>
        </a:xfrm>
      </p:grpSpPr>
      <p:sp>
        <p:nvSpPr>
          <p:cNvPr id="5" name="文字方塊 4">
            <a:extLst>
              <a:ext uri="{FF2B5EF4-FFF2-40B4-BE49-F238E27FC236}">
                <a16:creationId xmlns:a16="http://schemas.microsoft.com/office/drawing/2014/main" id="{9486F63D-9895-2563-F901-F2070E62FA45}"/>
              </a:ext>
            </a:extLst>
          </p:cNvPr>
          <p:cNvSpPr txBox="1"/>
          <p:nvPr/>
        </p:nvSpPr>
        <p:spPr>
          <a:xfrm>
            <a:off x="2286000" y="1987256"/>
            <a:ext cx="4572000" cy="923330"/>
          </a:xfrm>
          <a:prstGeom prst="rect">
            <a:avLst/>
          </a:prstGeom>
          <a:noFill/>
        </p:spPr>
        <p:txBody>
          <a:bodyPr wrap="square">
            <a:spAutoFit/>
          </a:bodyPr>
          <a:lstStyle/>
          <a:p>
            <a:pPr algn="ctr"/>
            <a:r>
              <a:rPr kumimoji="0" lang="en" sz="5400" b="0" i="0" u="none" strike="noStrike" kern="0" cap="none" spc="0" normalizeH="0" baseline="0" noProof="0" dirty="0">
                <a:ln>
                  <a:noFill/>
                </a:ln>
                <a:solidFill>
                  <a:schemeClr val="bg1"/>
                </a:solidFill>
                <a:effectLst/>
                <a:uLnTx/>
                <a:uFillTx/>
                <a:latin typeface="Alexandria Medium"/>
                <a:cs typeface="Alexandria Medium"/>
                <a:sym typeface="Alexandria Medium"/>
              </a:rPr>
              <a:t>Thanks!</a:t>
            </a:r>
            <a:endParaRPr lang="LID4096" sz="105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875CC195-2B05-EDA5-41D2-975BCD1C02ED}"/>
            </a:ext>
          </a:extLst>
        </p:cNvPr>
        <p:cNvGrpSpPr/>
        <p:nvPr/>
      </p:nvGrpSpPr>
      <p:grpSpPr>
        <a:xfrm>
          <a:off x="0" y="0"/>
          <a:ext cx="0" cy="0"/>
          <a:chOff x="0" y="0"/>
          <a:chExt cx="0" cy="0"/>
        </a:xfrm>
      </p:grpSpPr>
      <p:sp>
        <p:nvSpPr>
          <p:cNvPr id="227" name="Google Shape;227;p38">
            <a:extLst>
              <a:ext uri="{FF2B5EF4-FFF2-40B4-BE49-F238E27FC236}">
                <a16:creationId xmlns:a16="http://schemas.microsoft.com/office/drawing/2014/main" id="{B91C9C6B-D482-A402-03F0-A552F30445C4}"/>
              </a:ext>
            </a:extLst>
          </p:cNvPr>
          <p:cNvSpPr txBox="1">
            <a:spLocks noGrp="1"/>
          </p:cNvSpPr>
          <p:nvPr>
            <p:ph type="title"/>
          </p:nvPr>
        </p:nvSpPr>
        <p:spPr>
          <a:xfrm>
            <a:off x="508671" y="1299910"/>
            <a:ext cx="2224043" cy="2005025"/>
          </a:xfrm>
          <a:prstGeom prst="rect">
            <a:avLst/>
          </a:prstGeom>
        </p:spPr>
        <p:txBody>
          <a:bodyPr spcFirstLastPara="1" wrap="square" lIns="91425" tIns="91425" rIns="91425" bIns="91425" anchor="t" anchorCtr="0">
            <a:noAutofit/>
          </a:bodyPr>
          <a:lstStyle/>
          <a:p>
            <a:pPr lvl="0"/>
            <a:r>
              <a:rPr lang="zh-CN" altLang="en-US" sz="6000" kern="1200" spc="-50" dirty="0">
                <a:solidFill>
                  <a:prstClr val="black">
                    <a:lumMod val="75000"/>
                    <a:lumOff val="25000"/>
                  </a:prstClr>
                </a:solidFill>
                <a:latin typeface="Microsoft YaHei"/>
                <a:ea typeface="等线 Light"/>
              </a:rPr>
              <a:t>研究對象</a:t>
            </a:r>
            <a:endParaRPr lang="en-US" sz="6000" dirty="0"/>
          </a:p>
        </p:txBody>
      </p:sp>
      <p:cxnSp>
        <p:nvCxnSpPr>
          <p:cNvPr id="229" name="Google Shape;229;p38">
            <a:hlinkClick r:id="" action="ppaction://hlinkshowjump?jump=nextslide"/>
            <a:extLst>
              <a:ext uri="{FF2B5EF4-FFF2-40B4-BE49-F238E27FC236}">
                <a16:creationId xmlns:a16="http://schemas.microsoft.com/office/drawing/2014/main" id="{7B1FBF8F-C178-78BD-CAA3-B0FD12C75B55}"/>
              </a:ext>
            </a:extLst>
          </p:cNvPr>
          <p:cNvCxnSpPr/>
          <p:nvPr/>
        </p:nvCxnSpPr>
        <p:spPr>
          <a:xfrm>
            <a:off x="715100" y="729100"/>
            <a:ext cx="483300" cy="0"/>
          </a:xfrm>
          <a:prstGeom prst="straightConnector1">
            <a:avLst/>
          </a:prstGeom>
          <a:noFill/>
          <a:ln w="9525" cap="flat" cmpd="sng">
            <a:solidFill>
              <a:schemeClr val="dk1"/>
            </a:solidFill>
            <a:prstDash val="solid"/>
            <a:round/>
            <a:headEnd type="none" w="med" len="med"/>
            <a:tailEnd type="triangle" w="med" len="med"/>
          </a:ln>
        </p:spPr>
      </p:cxnSp>
      <p:sp>
        <p:nvSpPr>
          <p:cNvPr id="3" name="文字版面配置區 2">
            <a:extLst>
              <a:ext uri="{FF2B5EF4-FFF2-40B4-BE49-F238E27FC236}">
                <a16:creationId xmlns:a16="http://schemas.microsoft.com/office/drawing/2014/main" id="{5638507E-8C00-7BFF-EF62-5B25651B343E}"/>
              </a:ext>
            </a:extLst>
          </p:cNvPr>
          <p:cNvSpPr>
            <a:spLocks noGrp="1"/>
          </p:cNvSpPr>
          <p:nvPr>
            <p:ph type="body" idx="1"/>
          </p:nvPr>
        </p:nvSpPr>
        <p:spPr>
          <a:xfrm>
            <a:off x="2514600" y="996983"/>
            <a:ext cx="6120729" cy="2610877"/>
          </a:xfrm>
        </p:spPr>
        <p:txBody>
          <a:bodyPr/>
          <a:lstStyle/>
          <a:p>
            <a:pPr marL="0" indent="0">
              <a:lnSpc>
                <a:spcPct val="90000"/>
              </a:lnSpc>
              <a:spcBef>
                <a:spcPts val="1200"/>
              </a:spcBef>
              <a:spcAft>
                <a:spcPts val="200"/>
              </a:spcAft>
              <a:buClr>
                <a:srgbClr val="9DBFBE"/>
              </a:buClr>
              <a:buSzPct val="100000"/>
              <a:buNone/>
              <a:defRPr/>
            </a:pPr>
            <a:r>
              <a:rPr kumimoji="0" lang="zh-TW" altLang="en-US" sz="2000" b="1"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目標群體</a:t>
            </a: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為來自以下五類弱勢家庭背景的兒童及青少年及其家長，而不包含以下五類弱勢家庭背景的兒童及青少年參加者則被定義爲對照組家庭：</a:t>
            </a:r>
          </a:p>
          <a:p>
            <a:pPr marL="342900" indent="-342900">
              <a:lnSpc>
                <a:spcPct val="90000"/>
              </a:lnSpc>
              <a:spcBef>
                <a:spcPts val="1200"/>
              </a:spcBef>
              <a:spcAft>
                <a:spcPts val="200"/>
              </a:spcAft>
              <a:buClr>
                <a:srgbClr val="9DBFBE"/>
              </a:buClr>
              <a:buSzPct val="100000"/>
              <a:defRPr/>
            </a:pPr>
            <a:r>
              <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1.</a:t>
            </a: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新移民家庭</a:t>
            </a:r>
            <a:r>
              <a:rPr kumimoji="0" lang="zh-CN"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CN"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2.</a:t>
            </a: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持雙程證的家庭</a:t>
            </a:r>
            <a:r>
              <a:rPr kumimoji="0" lang="zh-CN"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CN"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3.</a:t>
            </a: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單親家庭</a:t>
            </a:r>
            <a:r>
              <a:rPr kumimoji="0" lang="zh-CN"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CN"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4.</a:t>
            </a: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居於不適切居所的家庭</a:t>
            </a:r>
            <a:r>
              <a:rPr kumimoji="0" lang="zh-CN"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CN"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5.</a:t>
            </a: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領取綜援（</a:t>
            </a:r>
            <a:r>
              <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CSSA</a:t>
            </a: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）家庭</a:t>
            </a:r>
          </a:p>
        </p:txBody>
      </p:sp>
    </p:spTree>
    <p:extLst>
      <p:ext uri="{BB962C8B-B14F-4D97-AF65-F5344CB8AC3E}">
        <p14:creationId xmlns:p14="http://schemas.microsoft.com/office/powerpoint/2010/main" val="157346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2F111202-D358-7049-DF4D-DCBF894997FF}"/>
            </a:ext>
          </a:extLst>
        </p:cNvPr>
        <p:cNvGrpSpPr/>
        <p:nvPr/>
      </p:nvGrpSpPr>
      <p:grpSpPr>
        <a:xfrm>
          <a:off x="0" y="0"/>
          <a:ext cx="0" cy="0"/>
          <a:chOff x="0" y="0"/>
          <a:chExt cx="0" cy="0"/>
        </a:xfrm>
      </p:grpSpPr>
      <p:sp>
        <p:nvSpPr>
          <p:cNvPr id="227" name="Google Shape;227;p38">
            <a:extLst>
              <a:ext uri="{FF2B5EF4-FFF2-40B4-BE49-F238E27FC236}">
                <a16:creationId xmlns:a16="http://schemas.microsoft.com/office/drawing/2014/main" id="{64C816BA-E6B6-89FF-B569-5DBFD0C2C397}"/>
              </a:ext>
            </a:extLst>
          </p:cNvPr>
          <p:cNvSpPr txBox="1">
            <a:spLocks noGrp="1"/>
          </p:cNvSpPr>
          <p:nvPr>
            <p:ph type="title"/>
          </p:nvPr>
        </p:nvSpPr>
        <p:spPr>
          <a:xfrm>
            <a:off x="508671" y="1299910"/>
            <a:ext cx="2224043" cy="2005025"/>
          </a:xfrm>
          <a:prstGeom prst="rect">
            <a:avLst/>
          </a:prstGeom>
        </p:spPr>
        <p:txBody>
          <a:bodyPr spcFirstLastPara="1" wrap="square" lIns="91425" tIns="91425" rIns="91425" bIns="91425" anchor="t" anchorCtr="0">
            <a:noAutofit/>
          </a:bodyPr>
          <a:lstStyle/>
          <a:p>
            <a:pPr lvl="0"/>
            <a:r>
              <a:rPr lang="zh-CN" altLang="en-US" sz="6000" kern="1200" spc="-50" dirty="0">
                <a:solidFill>
                  <a:prstClr val="black">
                    <a:lumMod val="75000"/>
                    <a:lumOff val="25000"/>
                  </a:prstClr>
                </a:solidFill>
                <a:latin typeface="Microsoft YaHei"/>
                <a:ea typeface="等线 Light"/>
              </a:rPr>
              <a:t>研究方法</a:t>
            </a:r>
            <a:endParaRPr lang="en-US" sz="6000" dirty="0"/>
          </a:p>
        </p:txBody>
      </p:sp>
      <p:cxnSp>
        <p:nvCxnSpPr>
          <p:cNvPr id="229" name="Google Shape;229;p38">
            <a:hlinkClick r:id="" action="ppaction://hlinkshowjump?jump=nextslide"/>
            <a:extLst>
              <a:ext uri="{FF2B5EF4-FFF2-40B4-BE49-F238E27FC236}">
                <a16:creationId xmlns:a16="http://schemas.microsoft.com/office/drawing/2014/main" id="{15866A22-6D7B-C8FC-1093-E241B4AC4E15}"/>
              </a:ext>
            </a:extLst>
          </p:cNvPr>
          <p:cNvCxnSpPr/>
          <p:nvPr/>
        </p:nvCxnSpPr>
        <p:spPr>
          <a:xfrm>
            <a:off x="715100" y="729100"/>
            <a:ext cx="483300" cy="0"/>
          </a:xfrm>
          <a:prstGeom prst="straightConnector1">
            <a:avLst/>
          </a:prstGeom>
          <a:noFill/>
          <a:ln w="9525" cap="flat" cmpd="sng">
            <a:solidFill>
              <a:schemeClr val="dk1"/>
            </a:solidFill>
            <a:prstDash val="solid"/>
            <a:round/>
            <a:headEnd type="none" w="med" len="med"/>
            <a:tailEnd type="triangle" w="med" len="med"/>
          </a:ln>
        </p:spPr>
      </p:cxnSp>
      <p:sp>
        <p:nvSpPr>
          <p:cNvPr id="3" name="文字版面配置區 2">
            <a:extLst>
              <a:ext uri="{FF2B5EF4-FFF2-40B4-BE49-F238E27FC236}">
                <a16:creationId xmlns:a16="http://schemas.microsoft.com/office/drawing/2014/main" id="{4316B974-0E4B-1363-8186-4537644C7812}"/>
              </a:ext>
            </a:extLst>
          </p:cNvPr>
          <p:cNvSpPr>
            <a:spLocks noGrp="1"/>
          </p:cNvSpPr>
          <p:nvPr>
            <p:ph type="body" idx="1"/>
          </p:nvPr>
        </p:nvSpPr>
        <p:spPr>
          <a:xfrm>
            <a:off x="2514600" y="729101"/>
            <a:ext cx="6120729" cy="4065536"/>
          </a:xfrm>
        </p:spPr>
        <p:txBody>
          <a:bodyPr/>
          <a:lstStyle/>
          <a:p>
            <a:pPr marL="0" indent="0">
              <a:lnSpc>
                <a:spcPct val="90000"/>
              </a:lnSpc>
              <a:spcBef>
                <a:spcPts val="1200"/>
              </a:spcBef>
              <a:spcAft>
                <a:spcPts val="200"/>
              </a:spcAft>
              <a:buClr>
                <a:srgbClr val="9DBFBE"/>
              </a:buClr>
              <a:buSzPct val="100000"/>
              <a:buNone/>
              <a:defRPr/>
            </a:pPr>
            <a:r>
              <a:rPr lang="zh-CN" altLang="en-US" sz="1600" b="1" dirty="0">
                <a:solidFill>
                  <a:srgbClr val="000000"/>
                </a:solidFill>
                <a:latin typeface="DengXian" panose="02010600030101010101" pitchFamily="2" charset="-122"/>
                <a:ea typeface="DengXian" panose="02010600030101010101" pitchFamily="2" charset="-122"/>
                <a:cs typeface="Questrial"/>
                <a:sym typeface="Questrial"/>
              </a:rPr>
              <a:t>研究</a:t>
            </a:r>
            <a:r>
              <a:rPr kumimoji="0" lang="zh-TW" altLang="en-US" sz="1600" b="1"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方法 </a:t>
            </a:r>
            <a:r>
              <a:rPr kumimoji="0" lang="zh-TW" altLang="en-US" sz="160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結構式問卷調查</a:t>
            </a:r>
          </a:p>
          <a:p>
            <a:pPr marL="0" indent="0">
              <a:lnSpc>
                <a:spcPct val="90000"/>
              </a:lnSpc>
              <a:spcBef>
                <a:spcPts val="1200"/>
              </a:spcBef>
              <a:spcAft>
                <a:spcPts val="200"/>
              </a:spcAft>
              <a:buClr>
                <a:srgbClr val="9DBFBE"/>
              </a:buClr>
              <a:buSzPct val="100000"/>
              <a:buNone/>
              <a:defRPr/>
            </a:pPr>
            <a:r>
              <a:rPr kumimoji="0" lang="zh-TW" altLang="en-US" sz="1600" b="1"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研究</a:t>
            </a:r>
            <a:r>
              <a:rPr kumimoji="0" lang="zh-CN" altLang="en-US" sz="1600" b="1"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工具</a:t>
            </a:r>
            <a:endParaRPr kumimoji="0" lang="en-US" altLang="zh-CN" sz="1600" b="1"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Poverty, Disadvantages and Children’s Well-being (PDCW) Instruments </a:t>
            </a: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r>
              <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16 Items </a:t>
            </a: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r>
              <a:rPr kumimoji="0" lang="zh-CN"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：評估參加者在物質匱乏（</a:t>
            </a:r>
            <a:r>
              <a:rPr kumimoji="0" lang="en-US" altLang="zh-CN"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Material Deprivation</a:t>
            </a:r>
            <a:r>
              <a:rPr kumimoji="0" lang="zh-CN"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）與社交匱乏（</a:t>
            </a:r>
            <a:r>
              <a:rPr kumimoji="0" lang="en-US" altLang="zh-CN"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Social Deprivation</a:t>
            </a:r>
            <a:r>
              <a:rPr kumimoji="0" lang="zh-CN"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）方面的處境</a:t>
            </a:r>
            <a:endParaRPr kumimoji="0" lang="en-US" altLang="zh-CN"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KIDSCREEN-52</a:t>
            </a: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量表的「生理健康」子量表</a:t>
            </a:r>
            <a:endPar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「主觀幸福感」（</a:t>
            </a:r>
            <a:r>
              <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Subjective well-being</a:t>
            </a: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抑鬱傾向</a:t>
            </a:r>
            <a:r>
              <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PHQ-2</a:t>
            </a: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r>
              <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Patient Health Questionnaire-2</a:t>
            </a: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焦慮傾向</a:t>
            </a:r>
            <a:r>
              <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GAD-2</a:t>
            </a: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r>
              <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Generalized Anxiety Disorder-2</a:t>
            </a: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網絡使用習慣量表（</a:t>
            </a:r>
            <a:r>
              <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Chinese Internet Addiction Scale, CIAS-10</a:t>
            </a:r>
            <a:r>
              <a:rPr kumimoji="0" lang="zh-TW" altLang="en-US"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）用作衡量兒童及青少年網路使用的成癮傾向</a:t>
            </a:r>
            <a:endParaRPr kumimoji="0" lang="en-US" altLang="zh-TW" sz="16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p:txBody>
      </p:sp>
    </p:spTree>
    <p:extLst>
      <p:ext uri="{BB962C8B-B14F-4D97-AF65-F5344CB8AC3E}">
        <p14:creationId xmlns:p14="http://schemas.microsoft.com/office/powerpoint/2010/main" val="389025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BB276645-A02F-21A1-D898-D12283051E90}"/>
            </a:ext>
          </a:extLst>
        </p:cNvPr>
        <p:cNvGrpSpPr/>
        <p:nvPr/>
      </p:nvGrpSpPr>
      <p:grpSpPr>
        <a:xfrm>
          <a:off x="0" y="0"/>
          <a:ext cx="0" cy="0"/>
          <a:chOff x="0" y="0"/>
          <a:chExt cx="0" cy="0"/>
        </a:xfrm>
      </p:grpSpPr>
      <p:sp>
        <p:nvSpPr>
          <p:cNvPr id="227" name="Google Shape;227;p38">
            <a:extLst>
              <a:ext uri="{FF2B5EF4-FFF2-40B4-BE49-F238E27FC236}">
                <a16:creationId xmlns:a16="http://schemas.microsoft.com/office/drawing/2014/main" id="{577E335A-5112-8FE1-58E4-F757BBED30E6}"/>
              </a:ext>
            </a:extLst>
          </p:cNvPr>
          <p:cNvSpPr txBox="1">
            <a:spLocks noGrp="1"/>
          </p:cNvSpPr>
          <p:nvPr>
            <p:ph type="title"/>
          </p:nvPr>
        </p:nvSpPr>
        <p:spPr>
          <a:xfrm>
            <a:off x="508671" y="1299910"/>
            <a:ext cx="2224043" cy="2005025"/>
          </a:xfrm>
          <a:prstGeom prst="rect">
            <a:avLst/>
          </a:prstGeom>
        </p:spPr>
        <p:txBody>
          <a:bodyPr spcFirstLastPara="1" wrap="square" lIns="91425" tIns="91425" rIns="91425" bIns="91425" anchor="t" anchorCtr="0">
            <a:noAutofit/>
          </a:bodyPr>
          <a:lstStyle/>
          <a:p>
            <a:pPr lvl="0"/>
            <a:r>
              <a:rPr lang="zh-CN" altLang="en-US" sz="6000" kern="1200" spc="-50" dirty="0">
                <a:solidFill>
                  <a:prstClr val="black">
                    <a:lumMod val="75000"/>
                    <a:lumOff val="25000"/>
                  </a:prstClr>
                </a:solidFill>
                <a:latin typeface="Microsoft YaHei"/>
                <a:ea typeface="等线 Light"/>
              </a:rPr>
              <a:t>研究分析</a:t>
            </a:r>
            <a:endParaRPr lang="en-US" sz="6000" dirty="0"/>
          </a:p>
        </p:txBody>
      </p:sp>
      <p:cxnSp>
        <p:nvCxnSpPr>
          <p:cNvPr id="229" name="Google Shape;229;p38">
            <a:hlinkClick r:id="" action="ppaction://hlinkshowjump?jump=nextslide"/>
            <a:extLst>
              <a:ext uri="{FF2B5EF4-FFF2-40B4-BE49-F238E27FC236}">
                <a16:creationId xmlns:a16="http://schemas.microsoft.com/office/drawing/2014/main" id="{FC6FA953-7EA5-6D4B-03BF-D12DC270D940}"/>
              </a:ext>
            </a:extLst>
          </p:cNvPr>
          <p:cNvCxnSpPr/>
          <p:nvPr/>
        </p:nvCxnSpPr>
        <p:spPr>
          <a:xfrm>
            <a:off x="715100" y="729100"/>
            <a:ext cx="483300" cy="0"/>
          </a:xfrm>
          <a:prstGeom prst="straightConnector1">
            <a:avLst/>
          </a:prstGeom>
          <a:noFill/>
          <a:ln w="9525" cap="flat" cmpd="sng">
            <a:solidFill>
              <a:schemeClr val="dk1"/>
            </a:solidFill>
            <a:prstDash val="solid"/>
            <a:round/>
            <a:headEnd type="none" w="med" len="med"/>
            <a:tailEnd type="triangle" w="med" len="med"/>
          </a:ln>
        </p:spPr>
      </p:cxnSp>
      <p:sp>
        <p:nvSpPr>
          <p:cNvPr id="3" name="文字版面配置區 2">
            <a:extLst>
              <a:ext uri="{FF2B5EF4-FFF2-40B4-BE49-F238E27FC236}">
                <a16:creationId xmlns:a16="http://schemas.microsoft.com/office/drawing/2014/main" id="{05544EFC-A22E-6A43-B9EF-47F09D37A588}"/>
              </a:ext>
            </a:extLst>
          </p:cNvPr>
          <p:cNvSpPr>
            <a:spLocks noGrp="1"/>
          </p:cNvSpPr>
          <p:nvPr>
            <p:ph type="body" idx="1"/>
          </p:nvPr>
        </p:nvSpPr>
        <p:spPr>
          <a:xfrm>
            <a:off x="2427515" y="1299910"/>
            <a:ext cx="6120729" cy="2880203"/>
          </a:xfrm>
        </p:spPr>
        <p:txBody>
          <a:bodyPr/>
          <a:lstStyle/>
          <a:p>
            <a:pPr marL="0" indent="0">
              <a:lnSpc>
                <a:spcPct val="90000"/>
              </a:lnSpc>
              <a:spcBef>
                <a:spcPts val="1200"/>
              </a:spcBef>
              <a:spcAft>
                <a:spcPts val="200"/>
              </a:spcAft>
              <a:buClr>
                <a:srgbClr val="9DBFBE"/>
              </a:buClr>
              <a:buSzPct val="100000"/>
              <a:buNone/>
              <a:defRPr/>
            </a:pP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研究採用多種統計分析方法，以對應不同層次的研究問題與資料特性，包括：</a:t>
            </a:r>
            <a:endPar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聯列表分析與卡方檢定（</a:t>
            </a:r>
            <a:r>
              <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Crosstabulation and Chi-Square Test</a:t>
            </a: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潛在類型分析（</a:t>
            </a:r>
            <a:r>
              <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Latent Class Analysis, LCA</a:t>
            </a: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邏輯斯迴歸分析（</a:t>
            </a:r>
            <a:r>
              <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Logistic Regression</a:t>
            </a: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nSpc>
                <a:spcPct val="90000"/>
              </a:lnSpc>
              <a:spcBef>
                <a:spcPts val="1200"/>
              </a:spcBef>
              <a:spcAft>
                <a:spcPts val="200"/>
              </a:spcAft>
              <a:buClr>
                <a:srgbClr val="9DBFBE"/>
              </a:buClr>
              <a:buSzPct val="100000"/>
              <a:defRPr/>
            </a:pP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多元線性迴歸分析（</a:t>
            </a:r>
            <a:r>
              <a:rPr kumimoji="0" lang="en-US" altLang="zh-TW"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Multiple Regression</a:t>
            </a:r>
            <a:r>
              <a:rPr kumimoji="0" lang="zh-TW" altLang="en-US"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CN" sz="20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p:txBody>
      </p:sp>
    </p:spTree>
    <p:extLst>
      <p:ext uri="{BB962C8B-B14F-4D97-AF65-F5344CB8AC3E}">
        <p14:creationId xmlns:p14="http://schemas.microsoft.com/office/powerpoint/2010/main" val="57877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FE3332A5-44A7-0576-AFDC-68AB8DF13DA0}"/>
            </a:ext>
          </a:extLst>
        </p:cNvPr>
        <p:cNvGrpSpPr/>
        <p:nvPr/>
      </p:nvGrpSpPr>
      <p:grpSpPr>
        <a:xfrm>
          <a:off x="0" y="0"/>
          <a:ext cx="0" cy="0"/>
          <a:chOff x="0" y="0"/>
          <a:chExt cx="0" cy="0"/>
        </a:xfrm>
      </p:grpSpPr>
      <p:sp>
        <p:nvSpPr>
          <p:cNvPr id="227" name="Google Shape;227;p38">
            <a:extLst>
              <a:ext uri="{FF2B5EF4-FFF2-40B4-BE49-F238E27FC236}">
                <a16:creationId xmlns:a16="http://schemas.microsoft.com/office/drawing/2014/main" id="{64970A30-5FDE-0873-CFC9-7B456BCB615C}"/>
              </a:ext>
            </a:extLst>
          </p:cNvPr>
          <p:cNvSpPr txBox="1">
            <a:spLocks noGrp="1"/>
          </p:cNvSpPr>
          <p:nvPr>
            <p:ph type="title"/>
          </p:nvPr>
        </p:nvSpPr>
        <p:spPr>
          <a:xfrm>
            <a:off x="508671" y="1299910"/>
            <a:ext cx="2224043" cy="2005025"/>
          </a:xfrm>
          <a:prstGeom prst="rect">
            <a:avLst/>
          </a:prstGeom>
        </p:spPr>
        <p:txBody>
          <a:bodyPr spcFirstLastPara="1" wrap="square" lIns="91425" tIns="91425" rIns="91425" bIns="91425" anchor="t" anchorCtr="0">
            <a:noAutofit/>
          </a:bodyPr>
          <a:lstStyle/>
          <a:p>
            <a:pPr lvl="0"/>
            <a:r>
              <a:rPr lang="zh-CN" altLang="en-US" sz="6000" kern="1200" spc="-50" dirty="0">
                <a:solidFill>
                  <a:prstClr val="black">
                    <a:lumMod val="75000"/>
                    <a:lumOff val="25000"/>
                  </a:prstClr>
                </a:solidFill>
                <a:latin typeface="Microsoft YaHei"/>
                <a:ea typeface="等线 Light"/>
              </a:rPr>
              <a:t>研究結果</a:t>
            </a:r>
            <a:endParaRPr lang="en-US" sz="6000" dirty="0"/>
          </a:p>
        </p:txBody>
      </p:sp>
      <p:cxnSp>
        <p:nvCxnSpPr>
          <p:cNvPr id="229" name="Google Shape;229;p38">
            <a:hlinkClick r:id="" action="ppaction://hlinkshowjump?jump=nextslide"/>
            <a:extLst>
              <a:ext uri="{FF2B5EF4-FFF2-40B4-BE49-F238E27FC236}">
                <a16:creationId xmlns:a16="http://schemas.microsoft.com/office/drawing/2014/main" id="{2DD4B626-F1C5-312D-6941-6EBB8002A5BF}"/>
              </a:ext>
            </a:extLst>
          </p:cNvPr>
          <p:cNvCxnSpPr/>
          <p:nvPr/>
        </p:nvCxnSpPr>
        <p:spPr>
          <a:xfrm>
            <a:off x="715100" y="729100"/>
            <a:ext cx="483300" cy="0"/>
          </a:xfrm>
          <a:prstGeom prst="straightConnector1">
            <a:avLst/>
          </a:prstGeom>
          <a:noFill/>
          <a:ln w="9525" cap="flat" cmpd="sng">
            <a:solidFill>
              <a:schemeClr val="dk1"/>
            </a:solidFill>
            <a:prstDash val="solid"/>
            <a:round/>
            <a:headEnd type="none" w="med" len="med"/>
            <a:tailEnd type="triangle" w="med" len="med"/>
          </a:ln>
        </p:spPr>
      </p:cxnSp>
      <p:sp>
        <p:nvSpPr>
          <p:cNvPr id="3" name="文字版面配置區 2">
            <a:extLst>
              <a:ext uri="{FF2B5EF4-FFF2-40B4-BE49-F238E27FC236}">
                <a16:creationId xmlns:a16="http://schemas.microsoft.com/office/drawing/2014/main" id="{8E76D4EC-2D1E-A586-0580-B9AE27E3DD5F}"/>
              </a:ext>
            </a:extLst>
          </p:cNvPr>
          <p:cNvSpPr>
            <a:spLocks noGrp="1"/>
          </p:cNvSpPr>
          <p:nvPr>
            <p:ph type="body" idx="1"/>
          </p:nvPr>
        </p:nvSpPr>
        <p:spPr>
          <a:xfrm>
            <a:off x="2427516" y="1299910"/>
            <a:ext cx="5380666" cy="2880203"/>
          </a:xfrm>
        </p:spPr>
        <p:txBody>
          <a:bodyPr/>
          <a:lstStyle/>
          <a:p>
            <a:pPr marL="342900" indent="-342900" algn="just">
              <a:lnSpc>
                <a:spcPct val="90000"/>
              </a:lnSpc>
              <a:spcBef>
                <a:spcPts val="1200"/>
              </a:spcBef>
              <a:spcAft>
                <a:spcPts val="200"/>
              </a:spcAft>
              <a:buClr>
                <a:srgbClr val="9DBFBE"/>
              </a:buClr>
              <a:buSzPct val="100000"/>
              <a:defRPr/>
            </a:pPr>
            <a:r>
              <a:rPr kumimoji="0" lang="zh-TW" altLang="en-US"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研究共收集</a:t>
            </a:r>
            <a:r>
              <a:rPr kumimoji="0" lang="en-US" altLang="zh-TW"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640</a:t>
            </a:r>
            <a:r>
              <a:rPr kumimoji="0" lang="zh-TW" altLang="en-US"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名受訪兒童及青少年的資料，其中有效樣本為</a:t>
            </a:r>
            <a:r>
              <a:rPr kumimoji="0" lang="en-US" altLang="zh-TW"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638</a:t>
            </a:r>
            <a:r>
              <a:rPr kumimoji="0" lang="zh-TW" altLang="en-US"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名。</a:t>
            </a:r>
            <a:endParaRPr kumimoji="0" lang="en-US" altLang="zh-TW"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gn="just">
              <a:lnSpc>
                <a:spcPct val="90000"/>
              </a:lnSpc>
              <a:spcBef>
                <a:spcPts val="1200"/>
              </a:spcBef>
              <a:spcAft>
                <a:spcPts val="200"/>
              </a:spcAft>
              <a:buClr>
                <a:srgbClr val="9DBFBE"/>
              </a:buClr>
              <a:buSzPct val="100000"/>
              <a:defRPr/>
            </a:pPr>
            <a:r>
              <a:rPr kumimoji="0" lang="zh-TW" altLang="en-US"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年齡範圍介乎</a:t>
            </a:r>
            <a:r>
              <a:rPr kumimoji="0" lang="en-US" altLang="zh-TW"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5</a:t>
            </a:r>
            <a:r>
              <a:rPr kumimoji="0" lang="zh-TW" altLang="en-US"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至</a:t>
            </a:r>
            <a:r>
              <a:rPr kumimoji="0" lang="en-US" altLang="zh-TW"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20</a:t>
            </a:r>
            <a:r>
              <a:rPr kumimoji="0" lang="zh-TW" altLang="en-US"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歲，平均年齡為</a:t>
            </a:r>
            <a:r>
              <a:rPr kumimoji="0" lang="en-US" altLang="zh-TW"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11.2</a:t>
            </a:r>
            <a:r>
              <a:rPr kumimoji="0" lang="zh-TW" altLang="en-US"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歲</a:t>
            </a:r>
            <a:r>
              <a:rPr kumimoji="0" lang="zh-CN" altLang="en-US"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a:t>
            </a:r>
            <a:endParaRPr kumimoji="0" lang="en-US" altLang="zh-CN"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a:p>
            <a:pPr marL="342900" indent="-342900" algn="just">
              <a:lnSpc>
                <a:spcPct val="90000"/>
              </a:lnSpc>
              <a:spcBef>
                <a:spcPts val="1200"/>
              </a:spcBef>
              <a:spcAft>
                <a:spcPts val="200"/>
              </a:spcAft>
              <a:buClr>
                <a:srgbClr val="9DBFBE"/>
              </a:buClr>
              <a:buSzPct val="100000"/>
              <a:defRPr/>
            </a:pPr>
            <a:r>
              <a:rPr kumimoji="0" lang="en-US" altLang="zh-TW"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530</a:t>
            </a:r>
            <a:r>
              <a:rPr kumimoji="0" lang="zh-TW" altLang="en-US"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名來自弱勢家庭，</a:t>
            </a:r>
            <a:r>
              <a:rPr kumimoji="0" lang="en-US" altLang="zh-TW"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108</a:t>
            </a:r>
            <a:r>
              <a:rPr kumimoji="0" lang="zh-TW" altLang="en-US"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rPr>
              <a:t>位來自對照組家庭。</a:t>
            </a:r>
            <a:endParaRPr kumimoji="0" lang="en-US" altLang="zh-CN" sz="2200" b="0" i="0" u="none" strike="noStrike" kern="0" cap="none" spc="0" normalizeH="0" baseline="0" noProof="0" dirty="0">
              <a:ln>
                <a:noFill/>
              </a:ln>
              <a:solidFill>
                <a:srgbClr val="000000"/>
              </a:solidFill>
              <a:effectLst/>
              <a:uLnTx/>
              <a:uFillTx/>
              <a:latin typeface="DengXian" panose="02010600030101010101" pitchFamily="2" charset="-122"/>
              <a:ea typeface="DengXian" panose="02010600030101010101" pitchFamily="2" charset="-122"/>
              <a:cs typeface="Questrial"/>
              <a:sym typeface="Questrial"/>
            </a:endParaRPr>
          </a:p>
        </p:txBody>
      </p:sp>
    </p:spTree>
    <p:extLst>
      <p:ext uri="{BB962C8B-B14F-4D97-AF65-F5344CB8AC3E}">
        <p14:creationId xmlns:p14="http://schemas.microsoft.com/office/powerpoint/2010/main" val="411769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6">
          <a:extLst>
            <a:ext uri="{FF2B5EF4-FFF2-40B4-BE49-F238E27FC236}">
              <a16:creationId xmlns:a16="http://schemas.microsoft.com/office/drawing/2014/main" id="{3D1D1CDD-C9A7-C9D0-3A64-30FCB60235E4}"/>
            </a:ext>
          </a:extLst>
        </p:cNvPr>
        <p:cNvGrpSpPr/>
        <p:nvPr/>
      </p:nvGrpSpPr>
      <p:grpSpPr>
        <a:xfrm>
          <a:off x="0" y="0"/>
          <a:ext cx="0" cy="0"/>
          <a:chOff x="0" y="0"/>
          <a:chExt cx="0" cy="0"/>
        </a:xfrm>
      </p:grpSpPr>
      <p:sp>
        <p:nvSpPr>
          <p:cNvPr id="1428" name="Google Shape;1428;p118">
            <a:extLst>
              <a:ext uri="{FF2B5EF4-FFF2-40B4-BE49-F238E27FC236}">
                <a16:creationId xmlns:a16="http://schemas.microsoft.com/office/drawing/2014/main" id="{7BECC84E-9B04-0A0E-496E-C21364EA1847}"/>
              </a:ext>
            </a:extLst>
          </p:cNvPr>
          <p:cNvSpPr txBox="1">
            <a:spLocks noGrp="1"/>
          </p:cNvSpPr>
          <p:nvPr>
            <p:ph type="title"/>
          </p:nvPr>
        </p:nvSpPr>
        <p:spPr>
          <a:xfrm>
            <a:off x="713225" y="530725"/>
            <a:ext cx="73599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b="0">
                <a:latin typeface="DengXian" panose="02010600030101010101" pitchFamily="2" charset="-122"/>
                <a:ea typeface="DengXian" panose="02010600030101010101" pitchFamily="2" charset="-122"/>
              </a:rPr>
              <a:t>受訪兒童及青少年背景資料</a:t>
            </a:r>
            <a:endParaRPr b="0">
              <a:latin typeface="DengXian" panose="02010600030101010101" pitchFamily="2" charset="-122"/>
              <a:ea typeface="DengXian" panose="02010600030101010101" pitchFamily="2" charset="-122"/>
            </a:endParaRPr>
          </a:p>
        </p:txBody>
      </p:sp>
      <p:graphicFrame>
        <p:nvGraphicFramePr>
          <p:cNvPr id="2" name="圖表 1">
            <a:extLst>
              <a:ext uri="{FF2B5EF4-FFF2-40B4-BE49-F238E27FC236}">
                <a16:creationId xmlns:a16="http://schemas.microsoft.com/office/drawing/2014/main" id="{D83A412E-4D30-7EFB-8B92-E497D4209973}"/>
              </a:ext>
            </a:extLst>
          </p:cNvPr>
          <p:cNvGraphicFramePr/>
          <p:nvPr/>
        </p:nvGraphicFramePr>
        <p:xfrm>
          <a:off x="4933202" y="1777119"/>
          <a:ext cx="3602366" cy="25308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表格 2">
            <a:extLst>
              <a:ext uri="{FF2B5EF4-FFF2-40B4-BE49-F238E27FC236}">
                <a16:creationId xmlns:a16="http://schemas.microsoft.com/office/drawing/2014/main" id="{199C06F8-7CA5-91C8-90B9-815F842D9807}"/>
              </a:ext>
            </a:extLst>
          </p:cNvPr>
          <p:cNvGraphicFramePr>
            <a:graphicFrameLocks noGrp="1"/>
          </p:cNvGraphicFramePr>
          <p:nvPr/>
        </p:nvGraphicFramePr>
        <p:xfrm>
          <a:off x="810589" y="1777119"/>
          <a:ext cx="3400210" cy="2530859"/>
        </p:xfrm>
        <a:graphic>
          <a:graphicData uri="http://schemas.openxmlformats.org/drawingml/2006/table">
            <a:tbl>
              <a:tblPr/>
              <a:tblGrid>
                <a:gridCol w="1718212">
                  <a:extLst>
                    <a:ext uri="{9D8B030D-6E8A-4147-A177-3AD203B41FA5}">
                      <a16:colId xmlns:a16="http://schemas.microsoft.com/office/drawing/2014/main" val="2168964807"/>
                    </a:ext>
                  </a:extLst>
                </a:gridCol>
                <a:gridCol w="540528">
                  <a:extLst>
                    <a:ext uri="{9D8B030D-6E8A-4147-A177-3AD203B41FA5}">
                      <a16:colId xmlns:a16="http://schemas.microsoft.com/office/drawing/2014/main" val="760862637"/>
                    </a:ext>
                  </a:extLst>
                </a:gridCol>
                <a:gridCol w="1141470">
                  <a:extLst>
                    <a:ext uri="{9D8B030D-6E8A-4147-A177-3AD203B41FA5}">
                      <a16:colId xmlns:a16="http://schemas.microsoft.com/office/drawing/2014/main" val="3991756951"/>
                    </a:ext>
                  </a:extLst>
                </a:gridCol>
              </a:tblGrid>
              <a:tr h="632879">
                <a:tc>
                  <a:txBody>
                    <a:bodyPr/>
                    <a:lstStyle/>
                    <a:p>
                      <a:r>
                        <a:rPr lang="en-US" sz="1600" kern="0">
                          <a:effectLst/>
                          <a:latin typeface="DengXian" panose="02010600030101010101" pitchFamily="2" charset="-122"/>
                          <a:ea typeface="新細明體" panose="02020500000000000000" pitchFamily="18" charset="-120"/>
                          <a:cs typeface="Times New Roman" panose="02020603050405020304" pitchFamily="18" charset="0"/>
                        </a:rPr>
                        <a:t> </a:t>
                      </a:r>
                      <a:endParaRPr 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0" marR="38100" algn="ctr">
                        <a:lnSpc>
                          <a:spcPts val="1600"/>
                        </a:lnSpc>
                      </a:pPr>
                      <a:r>
                        <a:rPr lang="en-US" sz="1600" kern="0">
                          <a:effectLst/>
                          <a:latin typeface="DengXian" panose="02010600030101010101" pitchFamily="2" charset="-122"/>
                          <a:ea typeface="新細明體" panose="02020500000000000000" pitchFamily="18" charset="-120"/>
                          <a:cs typeface="Arial" panose="020B0604020202020204" pitchFamily="34" charset="0"/>
                        </a:rPr>
                        <a:t>N</a:t>
                      </a:r>
                      <a:endParaRPr 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0" marR="38100" algn="ctr">
                        <a:lnSpc>
                          <a:spcPts val="1600"/>
                        </a:lnSpc>
                      </a:pPr>
                      <a:r>
                        <a:rPr lang="en-US" sz="1600" kern="0">
                          <a:effectLst/>
                          <a:latin typeface="DengXian" panose="02010600030101010101" pitchFamily="2" charset="-122"/>
                          <a:ea typeface="新細明體" panose="02020500000000000000" pitchFamily="18" charset="-120"/>
                          <a:cs typeface="Arial" panose="020B0604020202020204" pitchFamily="34" charset="0"/>
                        </a:rPr>
                        <a:t>M</a:t>
                      </a:r>
                      <a:endParaRPr 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3055108"/>
                  </a:ext>
                </a:extLst>
              </a:tr>
              <a:tr h="632660">
                <a:tc>
                  <a:txBody>
                    <a:bodyPr/>
                    <a:lstStyle/>
                    <a:p>
                      <a:pPr marL="38100" marR="38100">
                        <a:lnSpc>
                          <a:spcPts val="1600"/>
                        </a:lnSpc>
                      </a:pPr>
                      <a:r>
                        <a:rPr lang="zh-CN" altLang="en-US" sz="1600" kern="0">
                          <a:effectLst/>
                          <a:latin typeface="Calibri" panose="020F0502020204030204" pitchFamily="34" charset="0"/>
                          <a:ea typeface="DengXian" panose="02010600030101010101" pitchFamily="2" charset="-122"/>
                          <a:cs typeface="Arial" panose="020B0604020202020204" pitchFamily="34" charset="0"/>
                        </a:rPr>
                        <a:t>兒童年齡</a:t>
                      </a:r>
                      <a:endParaRPr lang="zh-CN" alt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38100" marR="38100" algn="ctr">
                        <a:lnSpc>
                          <a:spcPts val="1600"/>
                        </a:lnSpc>
                      </a:pPr>
                      <a:r>
                        <a:rPr lang="en-US" sz="1600" kern="0">
                          <a:effectLst/>
                          <a:latin typeface="DengXian" panose="02010600030101010101" pitchFamily="2" charset="-122"/>
                          <a:ea typeface="新細明體" panose="02020500000000000000" pitchFamily="18" charset="-120"/>
                          <a:cs typeface="Arial" panose="020B0604020202020204" pitchFamily="34" charset="0"/>
                        </a:rPr>
                        <a:t>636</a:t>
                      </a:r>
                      <a:endParaRPr 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1600" kern="0">
                          <a:effectLst/>
                          <a:latin typeface="DengXian" panose="02010600030101010101" pitchFamily="2" charset="-122"/>
                          <a:ea typeface="新細明體" panose="02020500000000000000" pitchFamily="18" charset="-120"/>
                          <a:cs typeface="Arial" panose="020B0604020202020204" pitchFamily="34" charset="0"/>
                        </a:rPr>
                        <a:t>11.16</a:t>
                      </a:r>
                      <a:endParaRPr 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92537148"/>
                  </a:ext>
                </a:extLst>
              </a:tr>
              <a:tr h="632660">
                <a:tc>
                  <a:txBody>
                    <a:bodyPr/>
                    <a:lstStyle/>
                    <a:p>
                      <a:pPr marL="38100" marR="38100">
                        <a:lnSpc>
                          <a:spcPts val="1600"/>
                        </a:lnSpc>
                      </a:pPr>
                      <a:r>
                        <a:rPr lang="zh-CN" altLang="en-US" sz="1600" kern="0">
                          <a:effectLst/>
                          <a:latin typeface="Calibri" panose="020F0502020204030204" pitchFamily="34" charset="0"/>
                          <a:ea typeface="DengXian" panose="02010600030101010101" pitchFamily="2" charset="-122"/>
                          <a:cs typeface="Arial" panose="020B0604020202020204" pitchFamily="34" charset="0"/>
                        </a:rPr>
                        <a:t>家庭人數</a:t>
                      </a:r>
                      <a:endParaRPr lang="zh-CN" alt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38100" marR="38100" algn="ctr">
                        <a:lnSpc>
                          <a:spcPts val="1600"/>
                        </a:lnSpc>
                      </a:pPr>
                      <a:r>
                        <a:rPr lang="en-US" sz="1600" kern="0">
                          <a:effectLst/>
                          <a:latin typeface="DengXian" panose="02010600030101010101" pitchFamily="2" charset="-122"/>
                          <a:ea typeface="新細明體" panose="02020500000000000000" pitchFamily="18" charset="-120"/>
                          <a:cs typeface="Arial" panose="020B0604020202020204" pitchFamily="34" charset="0"/>
                        </a:rPr>
                        <a:t>635</a:t>
                      </a:r>
                      <a:endParaRPr 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1600" kern="0">
                          <a:effectLst/>
                          <a:latin typeface="DengXian" panose="02010600030101010101" pitchFamily="2" charset="-122"/>
                          <a:ea typeface="新細明體" panose="02020500000000000000" pitchFamily="18" charset="-120"/>
                          <a:cs typeface="Arial" panose="020B0604020202020204" pitchFamily="34" charset="0"/>
                        </a:rPr>
                        <a:t>3.95</a:t>
                      </a:r>
                      <a:endParaRPr 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5539004"/>
                  </a:ext>
                </a:extLst>
              </a:tr>
              <a:tr h="632660">
                <a:tc>
                  <a:txBody>
                    <a:bodyPr/>
                    <a:lstStyle/>
                    <a:p>
                      <a:pPr marL="38100" marR="38100">
                        <a:lnSpc>
                          <a:spcPts val="1600"/>
                        </a:lnSpc>
                      </a:pPr>
                      <a:r>
                        <a:rPr lang="en-US" sz="1600" kern="0">
                          <a:effectLst/>
                          <a:latin typeface="DengXian" panose="02010600030101010101" pitchFamily="2" charset="-122"/>
                          <a:ea typeface="新細明體" panose="02020500000000000000" pitchFamily="18" charset="-120"/>
                          <a:cs typeface="Times New Roman" panose="02020603050405020304" pitchFamily="18" charset="0"/>
                        </a:rPr>
                        <a:t> </a:t>
                      </a:r>
                      <a:endParaRPr 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100" marR="38100" algn="ctr">
                        <a:lnSpc>
                          <a:spcPts val="1600"/>
                        </a:lnSpc>
                      </a:pPr>
                      <a:r>
                        <a:rPr lang="en-US" sz="1600" kern="0">
                          <a:effectLst/>
                          <a:latin typeface="DengXian" panose="02010600030101010101" pitchFamily="2" charset="-122"/>
                          <a:ea typeface="新細明體" panose="02020500000000000000" pitchFamily="18" charset="-120"/>
                          <a:cs typeface="Arial" panose="020B0604020202020204" pitchFamily="34" charset="0"/>
                        </a:rPr>
                        <a:t>N</a:t>
                      </a:r>
                      <a:endParaRPr 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kern="0">
                          <a:effectLst/>
                          <a:latin typeface="DengXian" panose="02010600030101010101" pitchFamily="2" charset="-122"/>
                          <a:ea typeface="新細明體" panose="02020500000000000000" pitchFamily="18" charset="-120"/>
                          <a:cs typeface="Arial" panose="020B0604020202020204" pitchFamily="34" charset="0"/>
                        </a:rPr>
                        <a:t>%</a:t>
                      </a:r>
                      <a:endParaRPr lang="en-US"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3841290"/>
                  </a:ext>
                </a:extLst>
              </a:tr>
            </a:tbl>
          </a:graphicData>
        </a:graphic>
      </p:graphicFrame>
    </p:spTree>
    <p:extLst>
      <p:ext uri="{BB962C8B-B14F-4D97-AF65-F5344CB8AC3E}">
        <p14:creationId xmlns:p14="http://schemas.microsoft.com/office/powerpoint/2010/main" val="201557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6">
          <a:extLst>
            <a:ext uri="{FF2B5EF4-FFF2-40B4-BE49-F238E27FC236}">
              <a16:creationId xmlns:a16="http://schemas.microsoft.com/office/drawing/2014/main" id="{6E96FF30-783E-C8C3-0B8B-981956FD8348}"/>
            </a:ext>
          </a:extLst>
        </p:cNvPr>
        <p:cNvGrpSpPr/>
        <p:nvPr/>
      </p:nvGrpSpPr>
      <p:grpSpPr>
        <a:xfrm>
          <a:off x="0" y="0"/>
          <a:ext cx="0" cy="0"/>
          <a:chOff x="0" y="0"/>
          <a:chExt cx="0" cy="0"/>
        </a:xfrm>
      </p:grpSpPr>
      <p:sp>
        <p:nvSpPr>
          <p:cNvPr id="1428" name="Google Shape;1428;p118">
            <a:extLst>
              <a:ext uri="{FF2B5EF4-FFF2-40B4-BE49-F238E27FC236}">
                <a16:creationId xmlns:a16="http://schemas.microsoft.com/office/drawing/2014/main" id="{813BE246-3400-B361-3B25-70E5BCA72E43}"/>
              </a:ext>
            </a:extLst>
          </p:cNvPr>
          <p:cNvSpPr txBox="1">
            <a:spLocks noGrp="1"/>
          </p:cNvSpPr>
          <p:nvPr>
            <p:ph type="title"/>
          </p:nvPr>
        </p:nvSpPr>
        <p:spPr>
          <a:xfrm>
            <a:off x="713225" y="530725"/>
            <a:ext cx="73599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b="0">
                <a:latin typeface="DengXian" panose="02010600030101010101" pitchFamily="2" charset="-122"/>
                <a:ea typeface="DengXian" panose="02010600030101010101" pitchFamily="2" charset="-122"/>
              </a:rPr>
              <a:t>受訪兒童及青少年背景資料</a:t>
            </a:r>
            <a:endParaRPr b="0">
              <a:latin typeface="DengXian" panose="02010600030101010101" pitchFamily="2" charset="-122"/>
              <a:ea typeface="DengXian" panose="02010600030101010101" pitchFamily="2" charset="-122"/>
            </a:endParaRPr>
          </a:p>
        </p:txBody>
      </p:sp>
      <p:graphicFrame>
        <p:nvGraphicFramePr>
          <p:cNvPr id="4" name="圖表 3">
            <a:extLst>
              <a:ext uri="{FF2B5EF4-FFF2-40B4-BE49-F238E27FC236}">
                <a16:creationId xmlns:a16="http://schemas.microsoft.com/office/drawing/2014/main" id="{01383AE1-569D-9C3C-ABF3-3EAD116697AE}"/>
              </a:ext>
            </a:extLst>
          </p:cNvPr>
          <p:cNvGraphicFramePr/>
          <p:nvPr/>
        </p:nvGraphicFramePr>
        <p:xfrm>
          <a:off x="826904" y="1328057"/>
          <a:ext cx="3607209" cy="3410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圖表 6">
            <a:extLst>
              <a:ext uri="{FF2B5EF4-FFF2-40B4-BE49-F238E27FC236}">
                <a16:creationId xmlns:a16="http://schemas.microsoft.com/office/drawing/2014/main" id="{9A77BDD5-B3EA-A844-1F17-952B2BD324B1}"/>
              </a:ext>
            </a:extLst>
          </p:cNvPr>
          <p:cNvGraphicFramePr/>
          <p:nvPr/>
        </p:nvGraphicFramePr>
        <p:xfrm>
          <a:off x="4734366" y="1328057"/>
          <a:ext cx="3607208" cy="3410856"/>
        </p:xfrm>
        <a:graphic>
          <a:graphicData uri="http://schemas.openxmlformats.org/drawingml/2006/chart">
            <c:chart xmlns:c="http://schemas.openxmlformats.org/drawingml/2006/chart" xmlns:r="http://schemas.openxmlformats.org/officeDocument/2006/relationships" r:id="rId4"/>
          </a:graphicData>
        </a:graphic>
      </p:graphicFrame>
      <p:sp>
        <p:nvSpPr>
          <p:cNvPr id="2" name="矩形: 圓角 1">
            <a:extLst>
              <a:ext uri="{FF2B5EF4-FFF2-40B4-BE49-F238E27FC236}">
                <a16:creationId xmlns:a16="http://schemas.microsoft.com/office/drawing/2014/main" id="{AA727EB5-BE4E-0E2F-024E-186E0635EC84}"/>
              </a:ext>
            </a:extLst>
          </p:cNvPr>
          <p:cNvSpPr/>
          <p:nvPr/>
        </p:nvSpPr>
        <p:spPr>
          <a:xfrm>
            <a:off x="3150606" y="2815628"/>
            <a:ext cx="1421394" cy="316871"/>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HK" altLang="en-US"/>
          </a:p>
        </p:txBody>
      </p:sp>
      <p:sp>
        <p:nvSpPr>
          <p:cNvPr id="3" name="矩形: 圓角 2">
            <a:extLst>
              <a:ext uri="{FF2B5EF4-FFF2-40B4-BE49-F238E27FC236}">
                <a16:creationId xmlns:a16="http://schemas.microsoft.com/office/drawing/2014/main" id="{99ACFBCA-B0B8-1921-A9A6-097F26E3991E}"/>
              </a:ext>
            </a:extLst>
          </p:cNvPr>
          <p:cNvSpPr/>
          <p:nvPr/>
        </p:nvSpPr>
        <p:spPr>
          <a:xfrm>
            <a:off x="7018260" y="2875049"/>
            <a:ext cx="1421394" cy="316871"/>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HK" altLang="en-US"/>
          </a:p>
        </p:txBody>
      </p:sp>
    </p:spTree>
    <p:extLst>
      <p:ext uri="{BB962C8B-B14F-4D97-AF65-F5344CB8AC3E}">
        <p14:creationId xmlns:p14="http://schemas.microsoft.com/office/powerpoint/2010/main" val="1620882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E3063386-51C7-CD2D-5ED5-B5632CAFD068}"/>
            </a:ext>
          </a:extLst>
        </p:cNvPr>
        <p:cNvGrpSpPr/>
        <p:nvPr/>
      </p:nvGrpSpPr>
      <p:grpSpPr>
        <a:xfrm>
          <a:off x="0" y="0"/>
          <a:ext cx="0" cy="0"/>
          <a:chOff x="0" y="0"/>
          <a:chExt cx="0" cy="0"/>
        </a:xfrm>
      </p:grpSpPr>
      <p:sp>
        <p:nvSpPr>
          <p:cNvPr id="227" name="Google Shape;227;p38">
            <a:extLst>
              <a:ext uri="{FF2B5EF4-FFF2-40B4-BE49-F238E27FC236}">
                <a16:creationId xmlns:a16="http://schemas.microsoft.com/office/drawing/2014/main" id="{38F1BE01-7A7C-58E2-BB6B-97D25DC7D752}"/>
              </a:ext>
            </a:extLst>
          </p:cNvPr>
          <p:cNvSpPr txBox="1">
            <a:spLocks noGrp="1"/>
          </p:cNvSpPr>
          <p:nvPr>
            <p:ph type="title"/>
          </p:nvPr>
        </p:nvSpPr>
        <p:spPr>
          <a:xfrm>
            <a:off x="508671" y="1299910"/>
            <a:ext cx="2224043" cy="2005025"/>
          </a:xfrm>
          <a:prstGeom prst="rect">
            <a:avLst/>
          </a:prstGeom>
        </p:spPr>
        <p:txBody>
          <a:bodyPr spcFirstLastPara="1" wrap="square" lIns="91425" tIns="91425" rIns="91425" bIns="91425" anchor="t" anchorCtr="0">
            <a:noAutofit/>
          </a:bodyPr>
          <a:lstStyle/>
          <a:p>
            <a:pPr lvl="0"/>
            <a:r>
              <a:rPr lang="zh-CN" altLang="en-US" sz="6000" kern="1200" spc="-50" dirty="0">
                <a:solidFill>
                  <a:prstClr val="black">
                    <a:lumMod val="75000"/>
                    <a:lumOff val="25000"/>
                  </a:prstClr>
                </a:solidFill>
                <a:latin typeface="Microsoft YaHei"/>
                <a:ea typeface="等线 Light"/>
              </a:rPr>
              <a:t>研究結果</a:t>
            </a:r>
            <a:endParaRPr lang="en-US" sz="6000" dirty="0"/>
          </a:p>
        </p:txBody>
      </p:sp>
      <p:cxnSp>
        <p:nvCxnSpPr>
          <p:cNvPr id="229" name="Google Shape;229;p38">
            <a:hlinkClick r:id="" action="ppaction://hlinkshowjump?jump=nextslide"/>
            <a:extLst>
              <a:ext uri="{FF2B5EF4-FFF2-40B4-BE49-F238E27FC236}">
                <a16:creationId xmlns:a16="http://schemas.microsoft.com/office/drawing/2014/main" id="{7374CE02-3B9D-EE75-4E5D-69F3BCD0FEA2}"/>
              </a:ext>
            </a:extLst>
          </p:cNvPr>
          <p:cNvCxnSpPr/>
          <p:nvPr/>
        </p:nvCxnSpPr>
        <p:spPr>
          <a:xfrm>
            <a:off x="715100" y="729100"/>
            <a:ext cx="483300" cy="0"/>
          </a:xfrm>
          <a:prstGeom prst="straightConnector1">
            <a:avLst/>
          </a:prstGeom>
          <a:noFill/>
          <a:ln w="9525" cap="flat" cmpd="sng">
            <a:solidFill>
              <a:schemeClr val="dk1"/>
            </a:solidFill>
            <a:prstDash val="solid"/>
            <a:round/>
            <a:headEnd type="none" w="med" len="med"/>
            <a:tailEnd type="triangle" w="med" len="med"/>
          </a:ln>
        </p:spPr>
      </p:cxnSp>
      <p:graphicFrame>
        <p:nvGraphicFramePr>
          <p:cNvPr id="5" name="表格 4">
            <a:extLst>
              <a:ext uri="{FF2B5EF4-FFF2-40B4-BE49-F238E27FC236}">
                <a16:creationId xmlns:a16="http://schemas.microsoft.com/office/drawing/2014/main" id="{87A05135-25B8-3523-D1E7-55ABCC97E39F}"/>
              </a:ext>
            </a:extLst>
          </p:cNvPr>
          <p:cNvGraphicFramePr>
            <a:graphicFrameLocks noGrp="1"/>
          </p:cNvGraphicFramePr>
          <p:nvPr>
            <p:extLst>
              <p:ext uri="{D42A27DB-BD31-4B8C-83A1-F6EECF244321}">
                <p14:modId xmlns:p14="http://schemas.microsoft.com/office/powerpoint/2010/main" val="2613388466"/>
              </p:ext>
            </p:extLst>
          </p:nvPr>
        </p:nvGraphicFramePr>
        <p:xfrm>
          <a:off x="2550017" y="3864883"/>
          <a:ext cx="3276676" cy="1120140"/>
        </p:xfrm>
        <a:graphic>
          <a:graphicData uri="http://schemas.openxmlformats.org/drawingml/2006/table">
            <a:tbl>
              <a:tblPr>
                <a:tableStyleId>{85BE263C-DBD7-4A20-BB59-AAB30ACAA65A}</a:tableStyleId>
              </a:tblPr>
              <a:tblGrid>
                <a:gridCol w="1332244">
                  <a:extLst>
                    <a:ext uri="{9D8B030D-6E8A-4147-A177-3AD203B41FA5}">
                      <a16:colId xmlns:a16="http://schemas.microsoft.com/office/drawing/2014/main" val="1208714894"/>
                    </a:ext>
                  </a:extLst>
                </a:gridCol>
                <a:gridCol w="954642">
                  <a:extLst>
                    <a:ext uri="{9D8B030D-6E8A-4147-A177-3AD203B41FA5}">
                      <a16:colId xmlns:a16="http://schemas.microsoft.com/office/drawing/2014/main" val="2936116623"/>
                    </a:ext>
                  </a:extLst>
                </a:gridCol>
                <a:gridCol w="989790">
                  <a:extLst>
                    <a:ext uri="{9D8B030D-6E8A-4147-A177-3AD203B41FA5}">
                      <a16:colId xmlns:a16="http://schemas.microsoft.com/office/drawing/2014/main" val="1452350531"/>
                    </a:ext>
                  </a:extLst>
                </a:gridCol>
              </a:tblGrid>
              <a:tr h="134623">
                <a:tc>
                  <a:txBody>
                    <a:bodyPr/>
                    <a:lstStyle/>
                    <a:p>
                      <a:pPr algn="just">
                        <a:buNone/>
                      </a:pPr>
                      <a:endParaRPr lang="zh-TW" alt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CN" altLang="en-US" sz="1050" b="1" kern="100" dirty="0">
                          <a:effectLst/>
                          <a:latin typeface="DengXian" panose="02010600030101010101" pitchFamily="2" charset="-122"/>
                          <a:ea typeface="DengXian" panose="02010600030101010101" pitchFamily="2" charset="-122"/>
                        </a:rPr>
                        <a:t>弱勢組</a:t>
                      </a:r>
                      <a:endParaRPr 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b"/>
                </a:tc>
                <a:tc>
                  <a:txBody>
                    <a:bodyPr/>
                    <a:lstStyle/>
                    <a:p>
                      <a:pPr algn="ctr">
                        <a:buNone/>
                      </a:pPr>
                      <a:r>
                        <a:rPr lang="zh-CN" altLang="en-US" sz="1050" b="1" kern="100" dirty="0">
                          <a:effectLst/>
                          <a:latin typeface="DengXian" panose="02010600030101010101" pitchFamily="2" charset="-122"/>
                          <a:ea typeface="DengXian" panose="02010600030101010101" pitchFamily="2" charset="-122"/>
                        </a:rPr>
                        <a:t>對照組</a:t>
                      </a:r>
                      <a:endParaRPr 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366836423"/>
                  </a:ext>
                </a:extLst>
              </a:tr>
              <a:tr h="134623">
                <a:tc>
                  <a:txBody>
                    <a:bodyPr/>
                    <a:lstStyle/>
                    <a:p>
                      <a:pPr algn="just">
                        <a:buNone/>
                      </a:pPr>
                      <a:r>
                        <a:rPr lang="zh-CN" altLang="en-US" sz="1050" b="1" kern="100" dirty="0">
                          <a:effectLst/>
                          <a:latin typeface="DengXian" panose="02010600030101010101" pitchFamily="2" charset="-122"/>
                          <a:ea typeface="DengXian" panose="02010600030101010101" pitchFamily="2" charset="-122"/>
                        </a:rPr>
                        <a:t>父親教育程度</a:t>
                      </a:r>
                      <a:endParaRPr lang="zh-TW" alt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CN" altLang="en-US" sz="1050" b="1" kern="100" dirty="0">
                          <a:solidFill>
                            <a:srgbClr val="000000"/>
                          </a:solidFill>
                          <a:effectLst/>
                          <a:latin typeface="DengXian" panose="02010600030101010101" pitchFamily="2" charset="-122"/>
                          <a:ea typeface="DengXian" panose="02010600030101010101" pitchFamily="2" charset="-122"/>
                        </a:rPr>
                        <a:t>頻數</a:t>
                      </a:r>
                      <a:endParaRPr 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b"/>
                </a:tc>
                <a:tc>
                  <a:txBody>
                    <a:bodyPr/>
                    <a:lstStyle/>
                    <a:p>
                      <a:pPr algn="ctr">
                        <a:buNone/>
                      </a:pPr>
                      <a:r>
                        <a:rPr lang="zh-CN" altLang="en-US" sz="1050" b="1" kern="100" dirty="0">
                          <a:solidFill>
                            <a:srgbClr val="000000"/>
                          </a:solidFill>
                          <a:effectLst/>
                          <a:latin typeface="DengXian" panose="02010600030101010101" pitchFamily="2" charset="-122"/>
                          <a:ea typeface="DengXian" panose="02010600030101010101" pitchFamily="2" charset="-122"/>
                        </a:rPr>
                        <a:t>頻數</a:t>
                      </a:r>
                      <a:endParaRPr lang="en-US" sz="1050" b="1"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570905151"/>
                  </a:ext>
                </a:extLst>
              </a:tr>
              <a:tr h="134623">
                <a:tc>
                  <a:txBody>
                    <a:bodyPr/>
                    <a:lstStyle/>
                    <a:p>
                      <a:pPr algn="just">
                        <a:buNone/>
                      </a:pPr>
                      <a:r>
                        <a:rPr lang="zh-TW" altLang="en-US" sz="1050" kern="100" dirty="0">
                          <a:solidFill>
                            <a:srgbClr val="000000"/>
                          </a:solidFill>
                          <a:effectLst/>
                          <a:latin typeface="DengXian" panose="02010600030101010101" pitchFamily="2" charset="-122"/>
                          <a:ea typeface="DengXian" panose="02010600030101010101" pitchFamily="2" charset="-122"/>
                        </a:rPr>
                        <a:t>小學或以下</a:t>
                      </a:r>
                      <a:endParaRPr lang="zh-TW" altLang="en-US"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dirty="0">
                          <a:solidFill>
                            <a:srgbClr val="000000"/>
                          </a:solidFill>
                          <a:effectLst/>
                          <a:latin typeface="DengXian" panose="02010600030101010101" pitchFamily="2" charset="-122"/>
                          <a:ea typeface="DengXian" panose="02010600030101010101" pitchFamily="2" charset="-122"/>
                        </a:rPr>
                        <a:t>38</a:t>
                      </a:r>
                      <a:endParaRPr lang="zh-Hans-HK"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dirty="0">
                          <a:solidFill>
                            <a:srgbClr val="000000"/>
                          </a:solidFill>
                          <a:effectLst/>
                          <a:latin typeface="DengXian" panose="02010600030101010101" pitchFamily="2" charset="-122"/>
                          <a:ea typeface="DengXian" panose="02010600030101010101" pitchFamily="2" charset="-122"/>
                        </a:rPr>
                        <a:t>1</a:t>
                      </a:r>
                      <a:endParaRPr lang="zh-Hans-HK"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436238111"/>
                  </a:ext>
                </a:extLst>
              </a:tr>
              <a:tr h="134623">
                <a:tc>
                  <a:txBody>
                    <a:bodyPr/>
                    <a:lstStyle/>
                    <a:p>
                      <a:pPr algn="just">
                        <a:buNone/>
                      </a:pPr>
                      <a:r>
                        <a:rPr lang="zh-TW" altLang="en-US" sz="1050" kern="100" dirty="0">
                          <a:solidFill>
                            <a:srgbClr val="000000"/>
                          </a:solidFill>
                          <a:effectLst/>
                          <a:latin typeface="DengXian" panose="02010600030101010101" pitchFamily="2" charset="-122"/>
                          <a:ea typeface="DengXian" panose="02010600030101010101" pitchFamily="2" charset="-122"/>
                        </a:rPr>
                        <a:t>初中</a:t>
                      </a:r>
                      <a:endParaRPr lang="zh-TW" altLang="en-US"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a:solidFill>
                            <a:srgbClr val="000000"/>
                          </a:solidFill>
                          <a:effectLst/>
                          <a:latin typeface="DengXian" panose="02010600030101010101" pitchFamily="2" charset="-122"/>
                          <a:ea typeface="DengXian" panose="02010600030101010101" pitchFamily="2" charset="-122"/>
                        </a:rPr>
                        <a:t>194</a:t>
                      </a:r>
                      <a:endParaRPr lang="zh-Hans-HK"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dirty="0">
                          <a:solidFill>
                            <a:srgbClr val="000000"/>
                          </a:solidFill>
                          <a:effectLst/>
                          <a:latin typeface="DengXian" panose="02010600030101010101" pitchFamily="2" charset="-122"/>
                          <a:ea typeface="DengXian" panose="02010600030101010101" pitchFamily="2" charset="-122"/>
                        </a:rPr>
                        <a:t>11</a:t>
                      </a:r>
                      <a:endParaRPr lang="zh-Hans-HK"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330477118"/>
                  </a:ext>
                </a:extLst>
              </a:tr>
              <a:tr h="134623">
                <a:tc>
                  <a:txBody>
                    <a:bodyPr/>
                    <a:lstStyle/>
                    <a:p>
                      <a:pPr algn="just">
                        <a:buNone/>
                      </a:pPr>
                      <a:r>
                        <a:rPr lang="zh-TW" altLang="en-US" sz="1050" kern="100" dirty="0">
                          <a:solidFill>
                            <a:srgbClr val="000000"/>
                          </a:solidFill>
                          <a:effectLst/>
                          <a:latin typeface="DengXian" panose="02010600030101010101" pitchFamily="2" charset="-122"/>
                          <a:ea typeface="DengXian" panose="02010600030101010101" pitchFamily="2" charset="-122"/>
                        </a:rPr>
                        <a:t>高中</a:t>
                      </a:r>
                      <a:endParaRPr lang="zh-TW" altLang="en-US"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a:solidFill>
                            <a:srgbClr val="000000"/>
                          </a:solidFill>
                          <a:effectLst/>
                          <a:latin typeface="DengXian" panose="02010600030101010101" pitchFamily="2" charset="-122"/>
                          <a:ea typeface="DengXian" panose="02010600030101010101" pitchFamily="2" charset="-122"/>
                        </a:rPr>
                        <a:t>158</a:t>
                      </a:r>
                      <a:endParaRPr lang="zh-Hans-HK"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dirty="0">
                          <a:solidFill>
                            <a:srgbClr val="000000"/>
                          </a:solidFill>
                          <a:effectLst/>
                          <a:latin typeface="DengXian" panose="02010600030101010101" pitchFamily="2" charset="-122"/>
                          <a:ea typeface="DengXian" panose="02010600030101010101" pitchFamily="2" charset="-122"/>
                        </a:rPr>
                        <a:t>28</a:t>
                      </a:r>
                      <a:endParaRPr lang="zh-Hans-HK"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438008735"/>
                  </a:ext>
                </a:extLst>
              </a:tr>
              <a:tr h="134623">
                <a:tc>
                  <a:txBody>
                    <a:bodyPr/>
                    <a:lstStyle/>
                    <a:p>
                      <a:pPr algn="just">
                        <a:buNone/>
                      </a:pPr>
                      <a:r>
                        <a:rPr lang="zh-TW" altLang="en-US" sz="1050" kern="100" dirty="0">
                          <a:solidFill>
                            <a:srgbClr val="000000"/>
                          </a:solidFill>
                          <a:effectLst/>
                          <a:latin typeface="DengXian" panose="02010600030101010101" pitchFamily="2" charset="-122"/>
                          <a:ea typeface="DengXian" panose="02010600030101010101" pitchFamily="2" charset="-122"/>
                        </a:rPr>
                        <a:t>大專</a:t>
                      </a:r>
                      <a:r>
                        <a:rPr lang="en-US" altLang="zh-TW" sz="1050" kern="100" dirty="0">
                          <a:solidFill>
                            <a:srgbClr val="000000"/>
                          </a:solidFill>
                          <a:effectLst/>
                          <a:latin typeface="DengXian" panose="02010600030101010101" pitchFamily="2" charset="-122"/>
                          <a:ea typeface="DengXian" panose="02010600030101010101" pitchFamily="2" charset="-122"/>
                        </a:rPr>
                        <a:t>/</a:t>
                      </a:r>
                      <a:r>
                        <a:rPr lang="zh-TW" altLang="en-US" sz="1050" kern="100" dirty="0">
                          <a:solidFill>
                            <a:srgbClr val="000000"/>
                          </a:solidFill>
                          <a:effectLst/>
                          <a:latin typeface="DengXian" panose="02010600030101010101" pitchFamily="2" charset="-122"/>
                          <a:ea typeface="DengXian" panose="02010600030101010101" pitchFamily="2" charset="-122"/>
                        </a:rPr>
                        <a:t>大學或以上</a:t>
                      </a:r>
                      <a:endParaRPr lang="zh-TW" altLang="en-US"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dirty="0">
                          <a:solidFill>
                            <a:srgbClr val="000000"/>
                          </a:solidFill>
                          <a:effectLst/>
                          <a:latin typeface="DengXian" panose="02010600030101010101" pitchFamily="2" charset="-122"/>
                          <a:ea typeface="DengXian" panose="02010600030101010101" pitchFamily="2" charset="-122"/>
                        </a:rPr>
                        <a:t>81</a:t>
                      </a:r>
                      <a:endParaRPr lang="zh-Hans-HK"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dirty="0">
                          <a:solidFill>
                            <a:srgbClr val="000000"/>
                          </a:solidFill>
                          <a:effectLst/>
                          <a:latin typeface="DengXian" panose="02010600030101010101" pitchFamily="2" charset="-122"/>
                          <a:ea typeface="DengXian" panose="02010600030101010101" pitchFamily="2" charset="-122"/>
                        </a:rPr>
                        <a:t>67</a:t>
                      </a:r>
                      <a:endParaRPr lang="zh-Hans-HK"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233012767"/>
                  </a:ext>
                </a:extLst>
              </a:tr>
              <a:tr h="134623">
                <a:tc>
                  <a:txBody>
                    <a:bodyPr/>
                    <a:lstStyle/>
                    <a:p>
                      <a:pPr algn="just">
                        <a:buNone/>
                      </a:pPr>
                      <a:r>
                        <a:rPr lang="zh-TW" altLang="en-US" sz="1050" kern="100" dirty="0">
                          <a:solidFill>
                            <a:srgbClr val="000000"/>
                          </a:solidFill>
                          <a:effectLst/>
                          <a:latin typeface="DengXian" panose="02010600030101010101" pitchFamily="2" charset="-122"/>
                          <a:ea typeface="DengXian" panose="02010600030101010101" pitchFamily="2" charset="-122"/>
                        </a:rPr>
                        <a:t>不適用</a:t>
                      </a:r>
                      <a:endParaRPr lang="zh-TW" altLang="en-US"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a:solidFill>
                            <a:srgbClr val="000000"/>
                          </a:solidFill>
                          <a:effectLst/>
                          <a:latin typeface="DengXian" panose="02010600030101010101" pitchFamily="2" charset="-122"/>
                          <a:ea typeface="DengXian" panose="02010600030101010101" pitchFamily="2" charset="-122"/>
                        </a:rPr>
                        <a:t>45</a:t>
                      </a:r>
                      <a:endParaRPr lang="zh-Hans-HK" sz="1050" kern="10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tc>
                  <a:txBody>
                    <a:bodyPr/>
                    <a:lstStyle/>
                    <a:p>
                      <a:pPr algn="ctr">
                        <a:buNone/>
                      </a:pPr>
                      <a:r>
                        <a:rPr lang="zh-Hans-HK" sz="1050" kern="100" dirty="0">
                          <a:solidFill>
                            <a:srgbClr val="000000"/>
                          </a:solidFill>
                          <a:effectLst/>
                          <a:latin typeface="DengXian" panose="02010600030101010101" pitchFamily="2" charset="-122"/>
                          <a:ea typeface="DengXian" panose="02010600030101010101" pitchFamily="2" charset="-122"/>
                        </a:rPr>
                        <a:t>1</a:t>
                      </a:r>
                      <a:endParaRPr lang="zh-Hans-HK" sz="105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062913962"/>
                  </a:ext>
                </a:extLst>
              </a:tr>
            </a:tbl>
          </a:graphicData>
        </a:graphic>
      </p:graphicFrame>
      <p:graphicFrame>
        <p:nvGraphicFramePr>
          <p:cNvPr id="8" name="圖表 7">
            <a:extLst>
              <a:ext uri="{FF2B5EF4-FFF2-40B4-BE49-F238E27FC236}">
                <a16:creationId xmlns:a16="http://schemas.microsoft.com/office/drawing/2014/main" id="{528653F3-80C1-F3F8-A6AF-2F3F9B43D72F}"/>
              </a:ext>
            </a:extLst>
          </p:cNvPr>
          <p:cNvGraphicFramePr/>
          <p:nvPr>
            <p:extLst>
              <p:ext uri="{D42A27DB-BD31-4B8C-83A1-F6EECF244321}">
                <p14:modId xmlns:p14="http://schemas.microsoft.com/office/powerpoint/2010/main" val="209345444"/>
              </p:ext>
            </p:extLst>
          </p:nvPr>
        </p:nvGraphicFramePr>
        <p:xfrm>
          <a:off x="2550017" y="494619"/>
          <a:ext cx="6229081" cy="3125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7917199"/>
      </p:ext>
    </p:extLst>
  </p:cSld>
  <p:clrMapOvr>
    <a:masterClrMapping/>
  </p:clrMapOvr>
</p:sld>
</file>

<file path=ppt/theme/theme1.xml><?xml version="1.0" encoding="utf-8"?>
<a:theme xmlns:a="http://schemas.openxmlformats.org/drawingml/2006/main" name="Lead Funnel by Slidesgo">
  <a:themeElements>
    <a:clrScheme name="Simple Light">
      <a:dk1>
        <a:srgbClr val="15110E"/>
      </a:dk1>
      <a:lt1>
        <a:srgbClr val="FFFAF6"/>
      </a:lt1>
      <a:dk2>
        <a:srgbClr val="C2E5F5"/>
      </a:dk2>
      <a:lt2>
        <a:srgbClr val="5296B8"/>
      </a:lt2>
      <a:accent1>
        <a:srgbClr val="135669"/>
      </a:accent1>
      <a:accent2>
        <a:srgbClr val="FFFFFF"/>
      </a:accent2>
      <a:accent3>
        <a:srgbClr val="FFFFFF"/>
      </a:accent3>
      <a:accent4>
        <a:srgbClr val="FFFFFF"/>
      </a:accent4>
      <a:accent5>
        <a:srgbClr val="FFFFFF"/>
      </a:accent5>
      <a:accent6>
        <a:srgbClr val="FFFFFF"/>
      </a:accent6>
      <a:hlink>
        <a:srgbClr val="1511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2209</TotalTime>
  <Words>2886</Words>
  <Application>Microsoft Office PowerPoint</Application>
  <PresentationFormat>On-screen Show (16:9)</PresentationFormat>
  <Paragraphs>564</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Lead Funnel by Slidesgo</vt:lpstr>
      <vt:lpstr>Slidesgo Final Pages</vt:lpstr>
      <vt:lpstr>弱勢家庭兒童及青少年生活匱乏狀況研究</vt:lpstr>
      <vt:lpstr>PowerPoint Presentation</vt:lpstr>
      <vt:lpstr>研究對象</vt:lpstr>
      <vt:lpstr>研究方法</vt:lpstr>
      <vt:lpstr>研究分析</vt:lpstr>
      <vt:lpstr>研究結果</vt:lpstr>
      <vt:lpstr>受訪兒童及青少年背景資料</vt:lpstr>
      <vt:lpstr>受訪兒童及青少年背景資料</vt:lpstr>
      <vt:lpstr>研究結果</vt:lpstr>
      <vt:lpstr>研究結果</vt:lpstr>
      <vt:lpstr>1. 受訪兒童及青少年日常、社交及生活狀況</vt:lpstr>
      <vt:lpstr>1. 受訪兒童及青少年日常、社交及生活狀況</vt:lpstr>
      <vt:lpstr>2. 日常、社交及生活狀況與過往研究之比較</vt:lpstr>
      <vt:lpstr>3. 兒童及青少年生活匱乏狀況潛在類型分析結果</vt:lpstr>
      <vt:lpstr>3. 兒童及青少年生活匱乏狀況潛在類型分析結果</vt:lpstr>
      <vt:lpstr>3. 兒童及青少年生活匱乏狀況潛在類型分析結果</vt:lpstr>
      <vt:lpstr>4. 兒童及青少年家庭狀況與生活匱乏之邏輯迴歸分析</vt:lpstr>
      <vt:lpstr>4. 兒童及青少年家庭狀況與生活匱乏之邏輯迴歸分析</vt:lpstr>
      <vt:lpstr>4. 兒童及青少年家庭狀況與生活匱乏之邏輯迴歸分析</vt:lpstr>
      <vt:lpstr>4. 兒童及青少年家庭狀況與生活匱乏之邏輯迴歸分析</vt:lpstr>
      <vt:lpstr>5. 兒童及青少年生活匱乏與健康之多元線性迴歸分析</vt:lpstr>
      <vt:lpstr>5. 兒童及青少年生活匱乏與健康之多元線性迴歸分析</vt:lpstr>
      <vt:lpstr>5. 兒童及青少年生活匱乏與健康之多元線性迴歸分析</vt:lpstr>
      <vt:lpstr>5. 兒童及青少年生活匱乏與健康之多元線性迴歸分析</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弱勢家庭兒童及青少年生活匱乏狀況研究</dc:title>
  <cp:lastModifiedBy>Wan Sang Kan (SWK)</cp:lastModifiedBy>
  <cp:revision>46</cp:revision>
  <dcterms:modified xsi:type="dcterms:W3CDTF">2025-06-21T05:40:51Z</dcterms:modified>
</cp:coreProperties>
</file>